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4" r:id="rId4"/>
    <p:sldMasterId id="2147483685" r:id="rId5"/>
    <p:sldMasterId id="2147483712" r:id="rId6"/>
    <p:sldMasterId id="2147483660" r:id="rId7"/>
  </p:sldMasterIdLst>
  <p:notesMasterIdLst>
    <p:notesMasterId r:id="rId59"/>
  </p:notesMasterIdLst>
  <p:handoutMasterIdLst>
    <p:handoutMasterId r:id="rId60"/>
  </p:handoutMasterIdLst>
  <p:sldIdLst>
    <p:sldId id="278" r:id="rId8"/>
    <p:sldId id="280" r:id="rId9"/>
    <p:sldId id="475" r:id="rId10"/>
    <p:sldId id="487" r:id="rId11"/>
    <p:sldId id="447" r:id="rId12"/>
    <p:sldId id="514" r:id="rId13"/>
    <p:sldId id="490" r:id="rId14"/>
    <p:sldId id="543" r:id="rId15"/>
    <p:sldId id="544" r:id="rId16"/>
    <p:sldId id="491" r:id="rId17"/>
    <p:sldId id="492" r:id="rId18"/>
    <p:sldId id="528" r:id="rId19"/>
    <p:sldId id="529" r:id="rId20"/>
    <p:sldId id="523" r:id="rId21"/>
    <p:sldId id="542" r:id="rId22"/>
    <p:sldId id="488" r:id="rId23"/>
    <p:sldId id="533" r:id="rId24"/>
    <p:sldId id="539" r:id="rId25"/>
    <p:sldId id="515" r:id="rId26"/>
    <p:sldId id="534" r:id="rId27"/>
    <p:sldId id="535" r:id="rId28"/>
    <p:sldId id="536" r:id="rId29"/>
    <p:sldId id="537" r:id="rId30"/>
    <p:sldId id="538" r:id="rId31"/>
    <p:sldId id="540" r:id="rId32"/>
    <p:sldId id="516" r:id="rId33"/>
    <p:sldId id="422" r:id="rId34"/>
    <p:sldId id="489" r:id="rId35"/>
    <p:sldId id="496" r:id="rId36"/>
    <p:sldId id="512" r:id="rId37"/>
    <p:sldId id="513" r:id="rId38"/>
    <p:sldId id="497" r:id="rId39"/>
    <p:sldId id="498" r:id="rId40"/>
    <p:sldId id="510" r:id="rId41"/>
    <p:sldId id="508" r:id="rId42"/>
    <p:sldId id="509" r:id="rId43"/>
    <p:sldId id="499" r:id="rId44"/>
    <p:sldId id="500" r:id="rId45"/>
    <p:sldId id="530" r:id="rId46"/>
    <p:sldId id="531" r:id="rId47"/>
    <p:sldId id="501" r:id="rId48"/>
    <p:sldId id="502" r:id="rId49"/>
    <p:sldId id="517" r:id="rId50"/>
    <p:sldId id="518" r:id="rId51"/>
    <p:sldId id="519" r:id="rId52"/>
    <p:sldId id="520" r:id="rId53"/>
    <p:sldId id="541" r:id="rId54"/>
    <p:sldId id="505" r:id="rId55"/>
    <p:sldId id="506" r:id="rId56"/>
    <p:sldId id="524" r:id="rId57"/>
    <p:sldId id="390" r:id="rId58"/>
  </p:sldIdLst>
  <p:sldSz cx="12192000" cy="6858000"/>
  <p:notesSz cx="7010400" cy="9296400"/>
  <p:embeddedFontLst>
    <p:embeddedFont>
      <p:font typeface="Calibri" panose="020F0502020204030204" pitchFamily="34" charset="0"/>
      <p:regular r:id="rId61"/>
      <p:bold r:id="rId62"/>
      <p:italic r:id="rId63"/>
      <p:boldItalic r:id="rId64"/>
    </p:embeddedFont>
    <p:embeddedFont>
      <p:font typeface="Public Sans" pitchFamily="2" charset="0"/>
      <p:regular r:id="rId65"/>
      <p:bold r:id="rId66"/>
      <p:italic r:id="rId67"/>
      <p:boldItalic r:id="rId68"/>
    </p:embeddedFont>
    <p:embeddedFont>
      <p:font typeface="Public Sans Medium" pitchFamily="2" charset="0"/>
      <p:regular r:id="rId69"/>
      <p:italic r:id="rId70"/>
    </p:embeddedFont>
    <p:embeddedFont>
      <p:font typeface="Public Sans SemiBold" pitchFamily="2"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C86505-38D3-5AA2-B50A-23AA74F9CA04}" name="Emily Deaver" initials="ED" userId="S::edeaver@aemcorp.com::9acfeb8a-898f-4a85-bb3a-cb6fa4e0bd70" providerId="AD"/>
  <p188:author id="{0AFC3329-EB91-5091-2D73-8942B2A4A61B}" name="Fred Edora" initials="FE" userId="S::fedora@aemcorp.com::d443459f-88ac-4ca8-99b8-8cb70d4fdf02" providerId="AD"/>
  <p188:author id="{27F35160-8437-9809-3878-E25EF29BDF75}" name="Nichole Bui" initials="NB" userId="S::nbui@aemcorp.com::61216f30-1262-41c4-805a-7ba6d35f68b9" providerId="AD"/>
  <p188:author id="{53870171-DF5B-9EDB-1F36-43D5C02FAC79}" name="Sabrina Jones" initials="SJ" userId="S::sjones@aemcorp.com::bd3a2d56-48fc-4777-a8cc-003c059f8ad3" providerId="AD"/>
  <p188:author id="{5CD9FB8E-A0E6-4B3E-740E-735E067A9439}" name="Bill Huennekens" initials="BH" userId="S::bhuennekens@aemcorp.com::c6e8cc97-b6ab-4b8f-a9a2-3190b59905a5" providerId="AD"/>
  <p188:author id="{56D03BA1-8A38-6DC1-9F7A-F503B428DAF8}" name="Marcelo Paiva" initials="MP" userId="S::mpaiva@aemcorp.com::ee9926c4-22ea-4e2f-a5fb-fa804ce9b0b8" providerId="AD"/>
  <p188:author id="{750DA9C3-81A4-ECE4-CD8A-4182B75F8DF8}" name="Jennifer Schaaf" initials="JS" userId="S::jenniferschaaf_westat.com#ext#@applieden.onmicrosoft.com::214b588d-d21b-426d-8a75-4a21127f8b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A8A"/>
    <a:srgbClr val="1B75BD"/>
    <a:srgbClr val="C8F2FF"/>
    <a:srgbClr val="1C75BC"/>
    <a:srgbClr val="4B83B3"/>
    <a:srgbClr val="FF6600"/>
    <a:srgbClr val="F6BC09"/>
    <a:srgbClr val="FF3300"/>
    <a:srgbClr val="F5720F"/>
    <a:srgbClr val="F1A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6" y="58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6.fntdata"/><Relationship Id="rId74" Type="http://schemas.openxmlformats.org/officeDocument/2006/relationships/font" Target="fonts/font14.fntdata"/><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font" Target="fonts/font1.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912D51-7459-EFF2-71ED-D8A3960B04E5}"/>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1D7E65-472B-BC5F-43A8-6665C2C9BC8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E62911D-BF18-5E42-AB99-F14740BBFBAB}" type="datetimeFigureOut">
              <a:rPr lang="en-US" smtClean="0"/>
              <a:t>8/24/2023</a:t>
            </a:fld>
            <a:endParaRPr lang="en-US"/>
          </a:p>
        </p:txBody>
      </p:sp>
      <p:sp>
        <p:nvSpPr>
          <p:cNvPr id="4" name="Footer Placeholder 3">
            <a:extLst>
              <a:ext uri="{FF2B5EF4-FFF2-40B4-BE49-F238E27FC236}">
                <a16:creationId xmlns:a16="http://schemas.microsoft.com/office/drawing/2014/main" id="{9390148C-09E0-DFE5-7DD2-8919F101C72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Individuals with Disabilities Education Act</a:t>
            </a:r>
          </a:p>
        </p:txBody>
      </p:sp>
      <p:sp>
        <p:nvSpPr>
          <p:cNvPr id="5" name="Slide Number Placeholder 4">
            <a:extLst>
              <a:ext uri="{FF2B5EF4-FFF2-40B4-BE49-F238E27FC236}">
                <a16:creationId xmlns:a16="http://schemas.microsoft.com/office/drawing/2014/main" id="{5382406E-E22A-6B5D-DAFF-3A6541A2CF9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14323E3-5310-BF40-8D7F-6B1B072D847B}" type="slidenum">
              <a:rPr lang="en-US" smtClean="0"/>
              <a:t>‹#›</a:t>
            </a:fld>
            <a:endParaRPr lang="en-US"/>
          </a:p>
        </p:txBody>
      </p:sp>
    </p:spTree>
    <p:extLst>
      <p:ext uri="{BB962C8B-B14F-4D97-AF65-F5344CB8AC3E}">
        <p14:creationId xmlns:p14="http://schemas.microsoft.com/office/powerpoint/2010/main" val="8277837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34F23CF-326C-417A-B798-25140F974197}" type="datetimeFigureOut">
              <a:rPr lang="en-US" smtClean="0"/>
              <a:t>8/24/2023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a:t>Individuals with Disabilities Education Act</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31AE3EB-D78B-41E0-83E1-7EC22FADCBF6}" type="slidenum">
              <a:rPr lang="en-US" smtClean="0"/>
              <a:t>‹#›</a:t>
            </a:fld>
            <a:endParaRPr lang="en-US"/>
          </a:p>
        </p:txBody>
      </p:sp>
    </p:spTree>
    <p:extLst>
      <p:ext uri="{BB962C8B-B14F-4D97-AF65-F5344CB8AC3E}">
        <p14:creationId xmlns:p14="http://schemas.microsoft.com/office/powerpoint/2010/main" val="11513206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4ED2A4A-D530-D15E-0E61-4002F2D486F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41EEBAD-9D84-3B2C-0E21-2A138ACD6BA4}"/>
              </a:ext>
            </a:extLst>
          </p:cNvPr>
          <p:cNvSpPr>
            <a:spLocks noGrp="1"/>
          </p:cNvSpPr>
          <p:nvPr>
            <p:ph type="sldNum" sz="quarter" idx="5"/>
          </p:nvPr>
        </p:nvSpPr>
        <p:spPr/>
        <p:txBody>
          <a:bodyPr/>
          <a:lstStyle/>
          <a:p>
            <a:fld id="{131AE3EB-D78B-41E0-83E1-7EC22FADCBF6}" type="slidenum">
              <a:rPr lang="en-US" smtClean="0"/>
              <a:t>1</a:t>
            </a:fld>
            <a:endParaRPr lang="en-US"/>
          </a:p>
        </p:txBody>
      </p:sp>
    </p:spTree>
    <p:extLst>
      <p:ext uri="{BB962C8B-B14F-4D97-AF65-F5344CB8AC3E}">
        <p14:creationId xmlns:p14="http://schemas.microsoft.com/office/powerpoint/2010/main" val="39641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FEC6D28-D578-EA04-7D55-CFFBAC3E0CA4}"/>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3683DA93-E2B3-F14D-CBB6-66A68ED05CC7}"/>
              </a:ext>
            </a:extLst>
          </p:cNvPr>
          <p:cNvSpPr>
            <a:spLocks noGrp="1"/>
          </p:cNvSpPr>
          <p:nvPr>
            <p:ph type="sldNum" sz="quarter" idx="5"/>
          </p:nvPr>
        </p:nvSpPr>
        <p:spPr/>
        <p:txBody>
          <a:bodyPr/>
          <a:lstStyle/>
          <a:p>
            <a:fld id="{131AE3EB-D78B-41E0-83E1-7EC22FADCBF6}" type="slidenum">
              <a:rPr lang="en-US" smtClean="0"/>
              <a:t>2</a:t>
            </a:fld>
            <a:endParaRPr lang="en-US"/>
          </a:p>
        </p:txBody>
      </p:sp>
    </p:spTree>
    <p:extLst>
      <p:ext uri="{BB962C8B-B14F-4D97-AF65-F5344CB8AC3E}">
        <p14:creationId xmlns:p14="http://schemas.microsoft.com/office/powerpoint/2010/main" val="100660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3</a:t>
            </a:fld>
            <a:endParaRPr lang="en-US"/>
          </a:p>
        </p:txBody>
      </p:sp>
    </p:spTree>
    <p:extLst>
      <p:ext uri="{BB962C8B-B14F-4D97-AF65-F5344CB8AC3E}">
        <p14:creationId xmlns:p14="http://schemas.microsoft.com/office/powerpoint/2010/main" val="15372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4</a:t>
            </a:fld>
            <a:endParaRPr lang="en-US"/>
          </a:p>
        </p:txBody>
      </p:sp>
    </p:spTree>
    <p:extLst>
      <p:ext uri="{BB962C8B-B14F-4D97-AF65-F5344CB8AC3E}">
        <p14:creationId xmlns:p14="http://schemas.microsoft.com/office/powerpoint/2010/main" val="119508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7</a:t>
            </a:fld>
            <a:endParaRPr lang="en-US"/>
          </a:p>
        </p:txBody>
      </p:sp>
    </p:spTree>
    <p:extLst>
      <p:ext uri="{BB962C8B-B14F-4D97-AF65-F5344CB8AC3E}">
        <p14:creationId xmlns:p14="http://schemas.microsoft.com/office/powerpoint/2010/main" val="219054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16</a:t>
            </a:fld>
            <a:endParaRPr lang="en-US"/>
          </a:p>
        </p:txBody>
      </p:sp>
    </p:spTree>
    <p:extLst>
      <p:ext uri="{BB962C8B-B14F-4D97-AF65-F5344CB8AC3E}">
        <p14:creationId xmlns:p14="http://schemas.microsoft.com/office/powerpoint/2010/main" val="223924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508DB70-7CB5-5452-BCFE-99F1F8AA3BD1}"/>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92F49DBF-35F1-5248-873C-484ADD1490C4}"/>
              </a:ext>
            </a:extLst>
          </p:cNvPr>
          <p:cNvSpPr>
            <a:spLocks noGrp="1"/>
          </p:cNvSpPr>
          <p:nvPr>
            <p:ph type="sldNum" sz="quarter" idx="5"/>
          </p:nvPr>
        </p:nvSpPr>
        <p:spPr/>
        <p:txBody>
          <a:bodyPr/>
          <a:lstStyle/>
          <a:p>
            <a:fld id="{131AE3EB-D78B-41E0-83E1-7EC22FADCBF6}" type="slidenum">
              <a:rPr lang="en-US" smtClean="0"/>
              <a:t>27</a:t>
            </a:fld>
            <a:endParaRPr lang="en-US"/>
          </a:p>
        </p:txBody>
      </p:sp>
    </p:spTree>
    <p:extLst>
      <p:ext uri="{BB962C8B-B14F-4D97-AF65-F5344CB8AC3E}">
        <p14:creationId xmlns:p14="http://schemas.microsoft.com/office/powerpoint/2010/main" val="437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28</a:t>
            </a:fld>
            <a:endParaRPr lang="en-US"/>
          </a:p>
        </p:txBody>
      </p:sp>
    </p:spTree>
    <p:extLst>
      <p:ext uri="{BB962C8B-B14F-4D97-AF65-F5344CB8AC3E}">
        <p14:creationId xmlns:p14="http://schemas.microsoft.com/office/powerpoint/2010/main" val="226768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2B11A8F0-8BA4-2660-837B-27E9560E895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D3F68C38-3709-177B-399B-915D5C8D096D}"/>
              </a:ext>
            </a:extLst>
          </p:cNvPr>
          <p:cNvSpPr>
            <a:spLocks noGrp="1"/>
          </p:cNvSpPr>
          <p:nvPr>
            <p:ph type="sldNum" sz="quarter" idx="5"/>
          </p:nvPr>
        </p:nvSpPr>
        <p:spPr/>
        <p:txBody>
          <a:bodyPr/>
          <a:lstStyle/>
          <a:p>
            <a:fld id="{131AE3EB-D78B-41E0-83E1-7EC22FADCBF6}" type="slidenum">
              <a:rPr lang="en-US" smtClean="0"/>
              <a:t>51</a:t>
            </a:fld>
            <a:endParaRPr lang="en-US"/>
          </a:p>
        </p:txBody>
      </p:sp>
    </p:spTree>
    <p:extLst>
      <p:ext uri="{BB962C8B-B14F-4D97-AF65-F5344CB8AC3E}">
        <p14:creationId xmlns:p14="http://schemas.microsoft.com/office/powerpoint/2010/main" val="3754778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80C5988-3D34-BE7B-2730-3D2C6EE85CEE}"/>
              </a:ext>
            </a:extLst>
          </p:cNvPr>
          <p:cNvSpPr>
            <a:spLocks noGrp="1"/>
          </p:cNvSpPr>
          <p:nvPr>
            <p:ph type="ctrTitle"/>
          </p:nvPr>
        </p:nvSpPr>
        <p:spPr>
          <a:xfrm>
            <a:off x="812464" y="1122363"/>
            <a:ext cx="10152822" cy="2387600"/>
          </a:xfrm>
        </p:spPr>
        <p:txBody>
          <a:bodyPr anchor="b"/>
          <a:lstStyle>
            <a:lvl1pPr algn="l">
              <a:defRPr sz="6000"/>
            </a:lvl1pPr>
          </a:lstStyle>
          <a:p>
            <a:r>
              <a:rPr lang="en-US"/>
              <a:t>Click to edit Master title style</a:t>
            </a:r>
          </a:p>
        </p:txBody>
      </p:sp>
      <p:sp>
        <p:nvSpPr>
          <p:cNvPr id="3" name="Subtitle">
            <a:extLst>
              <a:ext uri="{FF2B5EF4-FFF2-40B4-BE49-F238E27FC236}">
                <a16:creationId xmlns:a16="http://schemas.microsoft.com/office/drawing/2014/main" id="{EFFA213E-94F2-8E01-8DD6-E25DA24E9E09}"/>
              </a:ext>
            </a:extLst>
          </p:cNvPr>
          <p:cNvSpPr>
            <a:spLocks noGrp="1"/>
          </p:cNvSpPr>
          <p:nvPr>
            <p:ph type="subTitle" idx="1"/>
          </p:nvPr>
        </p:nvSpPr>
        <p:spPr>
          <a:xfrm>
            <a:off x="812464" y="3602038"/>
            <a:ext cx="10152822" cy="10295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Rhonda Weiss Center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64" y="5253703"/>
            <a:ext cx="4134624" cy="786220"/>
          </a:xfrm>
          <a:prstGeom prst="rect">
            <a:avLst/>
          </a:prstGeom>
        </p:spPr>
      </p:pic>
      <p:grpSp>
        <p:nvGrpSpPr>
          <p:cNvPr id="7" name="Footer">
            <a:extLst>
              <a:ext uri="{FF2B5EF4-FFF2-40B4-BE49-F238E27FC236}">
                <a16:creationId xmlns:a16="http://schemas.microsoft.com/office/drawing/2014/main" id="{DCB79B34-94FE-347E-3F14-AAA15FC294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E074751A-E298-8A66-F287-FE5EA965C9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hidden="1">
              <a:extLst>
                <a:ext uri="{FF2B5EF4-FFF2-40B4-BE49-F238E27FC236}">
                  <a16:creationId xmlns:a16="http://schemas.microsoft.com/office/drawing/2014/main" id="{5DFA5359-0553-22E9-793B-A2FAA6BA485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4" name="Slide Number">
            <a:extLst>
              <a:ext uri="{FF2B5EF4-FFF2-40B4-BE49-F238E27FC236}">
                <a16:creationId xmlns:a16="http://schemas.microsoft.com/office/drawing/2014/main" id="{06C74225-CBDC-5D03-19D0-7068DE3554C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5" name="OSEP Logo" descr="Ideas that Work: The Office of Special Education Programs in the United States Department of Education">
            <a:extLst>
              <a:ext uri="{FF2B5EF4-FFF2-40B4-BE49-F238E27FC236}">
                <a16:creationId xmlns:a16="http://schemas.microsoft.com/office/drawing/2014/main" id="{6927BBC0-7213-75EE-10D8-D71EDAC25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818" y="4968404"/>
            <a:ext cx="1356818" cy="1356818"/>
          </a:xfrm>
          <a:prstGeom prst="rect">
            <a:avLst/>
          </a:prstGeom>
        </p:spPr>
      </p:pic>
      <p:pic>
        <p:nvPicPr>
          <p:cNvPr id="11" name="Picture 10" descr="Applied Engineering Management Corporation">
            <a:extLst>
              <a:ext uri="{FF2B5EF4-FFF2-40B4-BE49-F238E27FC236}">
                <a16:creationId xmlns:a16="http://schemas.microsoft.com/office/drawing/2014/main" id="{FEC98216-8D04-A5E2-4AA7-186D2B3C56A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08468" y="5317488"/>
            <a:ext cx="1356818" cy="658650"/>
          </a:xfrm>
          <a:prstGeom prst="rect">
            <a:avLst/>
          </a:prstGeom>
        </p:spPr>
      </p:pic>
    </p:spTree>
    <p:extLst>
      <p:ext uri="{BB962C8B-B14F-4D97-AF65-F5344CB8AC3E}">
        <p14:creationId xmlns:p14="http://schemas.microsoft.com/office/powerpoint/2010/main" val="20409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64059289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Picture Placeholder 70">
            <a:extLst>
              <a:ext uri="{FF2B5EF4-FFF2-40B4-BE49-F238E27FC236}">
                <a16:creationId xmlns:a16="http://schemas.microsoft.com/office/drawing/2014/main" id="{C38E9AC3-5394-9AE1-70A6-C4C3508F01B8}"/>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576263"/>
            <a:ext cx="6987442" cy="341271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169955"/>
            <a:ext cx="6987442" cy="78622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Full RWC Logo" descr="Rhonda Weiss Center for Accessible Idea Data">
            <a:extLst>
              <a:ext uri="{FF2B5EF4-FFF2-40B4-BE49-F238E27FC236}">
                <a16:creationId xmlns:a16="http://schemas.microsoft.com/office/drawing/2014/main" id="{72F63D8E-A542-5579-9096-26768C8ED1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318715"/>
            <a:ext cx="4134624" cy="786220"/>
          </a:xfrm>
          <a:prstGeom prst="rect">
            <a:avLst/>
          </a:prstGeom>
        </p:spPr>
      </p:pic>
      <p:grpSp>
        <p:nvGrpSpPr>
          <p:cNvPr id="6" name="Footer">
            <a:extLst>
              <a:ext uri="{FF2B5EF4-FFF2-40B4-BE49-F238E27FC236}">
                <a16:creationId xmlns:a16="http://schemas.microsoft.com/office/drawing/2014/main" id="{87BCAD1D-1E83-C96E-CA0E-3BD97B3A3397}"/>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EE7BF720-DE2D-AE00-FAE8-6C13C5516F3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94E30C0-A8AA-1793-D753-8A58B7A0933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0D17196E-CA4E-E414-26C1-8E00E1D5D38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94164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662486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6624864"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icture Placeholder 70">
            <a:extLst>
              <a:ext uri="{FF2B5EF4-FFF2-40B4-BE49-F238E27FC236}">
                <a16:creationId xmlns:a16="http://schemas.microsoft.com/office/drawing/2014/main" id="{2F43DC35-30C2-C9E8-CD24-807324A77800}"/>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pic>
        <p:nvPicPr>
          <p:cNvPr id="5" name="Full RWC Logo" descr="Rhonda Weiss Center for Accessible Idea Data">
            <a:extLst>
              <a:ext uri="{FF2B5EF4-FFF2-40B4-BE49-F238E27FC236}">
                <a16:creationId xmlns:a16="http://schemas.microsoft.com/office/drawing/2014/main" id="{B358B9D8-BB3C-FEC7-83A7-CB6488DAC1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794915"/>
            <a:ext cx="2824005" cy="536998"/>
          </a:xfrm>
          <a:prstGeom prst="rect">
            <a:avLst/>
          </a:prstGeom>
        </p:spPr>
      </p:pic>
      <p:grpSp>
        <p:nvGrpSpPr>
          <p:cNvPr id="8" name="Footer">
            <a:extLst>
              <a:ext uri="{FF2B5EF4-FFF2-40B4-BE49-F238E27FC236}">
                <a16:creationId xmlns:a16="http://schemas.microsoft.com/office/drawing/2014/main" id="{168EFE52-219D-3A16-57D8-130B751AD04B}"/>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BD139770-1F8B-31BF-3247-BE79E60790D9}"/>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9FADB134-A1F1-1D5E-2D54-CBBC92817FC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51AA8F27-AAD6-25D0-EDB5-2F726604D82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05267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0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568570" y="365125"/>
            <a:ext cx="11283905" cy="1325563"/>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noAutofit/>
          </a:bodyPr>
          <a:lstStyle>
            <a:lvl1pPr>
              <a:lnSpc>
                <a:spcPct val="100000"/>
              </a:lnSpc>
              <a:spcAft>
                <a:spcPts val="600"/>
              </a:spcAft>
              <a:buClr>
                <a:srgbClr val="1B75BD"/>
              </a:buClr>
              <a:defRPr/>
            </a:lvl1pPr>
            <a:lvl2pPr>
              <a:lnSpc>
                <a:spcPct val="100000"/>
              </a:lnSpc>
              <a:spcAft>
                <a:spcPts val="600"/>
              </a:spcAft>
              <a:buClr>
                <a:srgbClr val="1B75BD"/>
              </a:buClr>
              <a:defRPr/>
            </a:lvl2pPr>
            <a:lvl3pPr>
              <a:lnSpc>
                <a:spcPct val="100000"/>
              </a:lnSpc>
              <a:spcAft>
                <a:spcPts val="600"/>
              </a:spcAft>
              <a:buClr>
                <a:srgbClr val="1B75BD"/>
              </a:buClr>
              <a:defRPr/>
            </a:lvl3pPr>
            <a:lvl4pPr>
              <a:lnSpc>
                <a:spcPct val="100000"/>
              </a:lnSpc>
              <a:spcAft>
                <a:spcPts val="600"/>
              </a:spcAft>
              <a:buClr>
                <a:srgbClr val="1B75BD"/>
              </a:buClr>
              <a:defRPr/>
            </a:lvl4pPr>
            <a:lvl5pPr>
              <a:lnSpc>
                <a:spcPct val="100000"/>
              </a:lnSpc>
              <a:spcAft>
                <a:spcPts val="600"/>
              </a:spcAft>
              <a:buClr>
                <a:srgbClr val="1B75B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881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757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Four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321747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321747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601292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601292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2" name="Group 4 title">
            <a:extLst>
              <a:ext uri="{FF2B5EF4-FFF2-40B4-BE49-F238E27FC236}">
                <a16:creationId xmlns:a16="http://schemas.microsoft.com/office/drawing/2014/main" id="{DF237375-DACA-3384-34C5-9E321A9BB1C9}"/>
              </a:ext>
            </a:extLst>
          </p:cNvPr>
          <p:cNvSpPr>
            <a:spLocks noGrp="1"/>
          </p:cNvSpPr>
          <p:nvPr>
            <p:ph type="body" sz="quarter" idx="16" hasCustomPrompt="1"/>
          </p:nvPr>
        </p:nvSpPr>
        <p:spPr>
          <a:xfrm>
            <a:off x="880836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3" name="Group 4 list">
            <a:extLst>
              <a:ext uri="{FF2B5EF4-FFF2-40B4-BE49-F238E27FC236}">
                <a16:creationId xmlns:a16="http://schemas.microsoft.com/office/drawing/2014/main" id="{91306FB2-2754-697C-97AB-A5674EB814F0}"/>
              </a:ext>
            </a:extLst>
          </p:cNvPr>
          <p:cNvSpPr>
            <a:spLocks noGrp="1"/>
          </p:cNvSpPr>
          <p:nvPr>
            <p:ph type="body" sz="quarter" idx="17" hasCustomPrompt="1"/>
          </p:nvPr>
        </p:nvSpPr>
        <p:spPr>
          <a:xfrm>
            <a:off x="880836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1707375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hree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4201869"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4201869"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7981707"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7981707"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3589933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Document 5">
            <a:extLst>
              <a:ext uri="{FF2B5EF4-FFF2-40B4-BE49-F238E27FC236}">
                <a16:creationId xmlns:a16="http://schemas.microsoft.com/office/drawing/2014/main" id="{15948512-75F2-9AD2-B29D-1528EF1AED81}"/>
              </a:ext>
            </a:extLst>
          </p:cNvPr>
          <p:cNvSpPr/>
          <p:nvPr userDrawn="1"/>
        </p:nvSpPr>
        <p:spPr>
          <a:xfrm>
            <a:off x="0" y="0"/>
            <a:ext cx="3927532" cy="3352800"/>
          </a:xfrm>
          <a:prstGeom prst="flowChartDocumen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06716" y="244775"/>
            <a:ext cx="3114099" cy="2469713"/>
          </a:xfrm>
        </p:spPr>
        <p:txBody>
          <a:bodyPr lIns="0" tIns="0" rIns="0" bIns="0">
            <a:normAutofit/>
          </a:bodyPr>
          <a:lstStyle>
            <a:lvl1pPr>
              <a:lnSpc>
                <a:spcPct val="100000"/>
              </a:lnSpc>
              <a:defRPr sz="280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CD199A7-3F8A-3F12-FB93-42817B8D1F64}"/>
              </a:ext>
            </a:extLst>
          </p:cNvPr>
          <p:cNvSpPr>
            <a:spLocks noGrp="1"/>
          </p:cNvSpPr>
          <p:nvPr>
            <p:ph type="body" sz="quarter" idx="11" hasCustomPrompt="1"/>
          </p:nvPr>
        </p:nvSpPr>
        <p:spPr>
          <a:xfrm>
            <a:off x="4717142" y="699247"/>
            <a:ext cx="6517855" cy="600075"/>
          </a:xfrm>
        </p:spPr>
        <p:txBody>
          <a:bodyPr>
            <a:noAutofit/>
          </a:bodyPr>
          <a:lstStyle>
            <a:lvl1pPr marL="0" indent="0">
              <a:buNone/>
              <a:defRPr sz="4400" b="1">
                <a:solidFill>
                  <a:schemeClr val="accent1"/>
                </a:solidFill>
              </a:defRPr>
            </a:lvl1pPr>
            <a:lvl2pPr marL="457200" indent="0">
              <a:buNone/>
              <a:defRPr sz="4400" b="1">
                <a:solidFill>
                  <a:schemeClr val="accent1"/>
                </a:solidFill>
              </a:defRPr>
            </a:lvl2pPr>
            <a:lvl3pPr marL="914400" indent="0">
              <a:buNone/>
              <a:defRPr sz="4400" b="1">
                <a:solidFill>
                  <a:schemeClr val="accent1"/>
                </a:solidFill>
              </a:defRPr>
            </a:lvl3pPr>
            <a:lvl4pPr marL="1371600" indent="0">
              <a:buNone/>
              <a:defRPr sz="4400" b="1">
                <a:solidFill>
                  <a:schemeClr val="accent1"/>
                </a:solidFill>
              </a:defRPr>
            </a:lvl4pPr>
            <a:lvl5pPr marL="1828800" indent="0">
              <a:buNone/>
              <a:defRPr sz="4400" b="1">
                <a:solidFill>
                  <a:schemeClr val="accent1"/>
                </a:solidFill>
              </a:defRPr>
            </a:lvl5pPr>
          </a:lstStyle>
          <a:p>
            <a:pPr lvl="0"/>
            <a:r>
              <a:rPr lang="en-US"/>
              <a:t>Subtitle</a:t>
            </a:r>
          </a:p>
        </p:txBody>
      </p:sp>
      <p:sp>
        <p:nvSpPr>
          <p:cNvPr id="12" name="Content Placeholder 11">
            <a:extLst>
              <a:ext uri="{FF2B5EF4-FFF2-40B4-BE49-F238E27FC236}">
                <a16:creationId xmlns:a16="http://schemas.microsoft.com/office/drawing/2014/main" id="{1CAC1ADC-53BF-497D-63C0-B7578A07D78C}"/>
              </a:ext>
            </a:extLst>
          </p:cNvPr>
          <p:cNvSpPr>
            <a:spLocks noGrp="1"/>
          </p:cNvSpPr>
          <p:nvPr>
            <p:ph sz="quarter" idx="12"/>
          </p:nvPr>
        </p:nvSpPr>
        <p:spPr>
          <a:xfrm>
            <a:off x="4787900" y="2151063"/>
            <a:ext cx="6435912" cy="3922712"/>
          </a:xfrm>
        </p:spPr>
        <p:txBody>
          <a:bodyPr>
            <a:normAutofit/>
          </a:bodyPr>
          <a:lstStyle>
            <a:lvl1pPr>
              <a:lnSpc>
                <a:spcPct val="100000"/>
              </a:lnSpc>
              <a:buClr>
                <a:schemeClr val="accent2"/>
              </a:buClr>
              <a:defRPr sz="2000"/>
            </a:lvl1pPr>
            <a:lvl2pPr>
              <a:lnSpc>
                <a:spcPct val="100000"/>
              </a:lnSpc>
              <a:buClr>
                <a:schemeClr val="accent2"/>
              </a:buClr>
              <a:defRPr sz="2000"/>
            </a:lvl2pPr>
            <a:lvl3pPr>
              <a:lnSpc>
                <a:spcPct val="100000"/>
              </a:lnSpc>
              <a:buClr>
                <a:schemeClr val="accent2"/>
              </a:buClr>
              <a:defRPr sz="2000"/>
            </a:lvl3pPr>
            <a:lvl4pPr>
              <a:lnSpc>
                <a:spcPct val="100000"/>
              </a:lnSpc>
              <a:buClr>
                <a:schemeClr val="accent2"/>
              </a:buClr>
              <a:defRPr sz="2000"/>
            </a:lvl4pPr>
            <a:lvl5pPr>
              <a:lnSpc>
                <a:spcPct val="100000"/>
              </a:lnSpc>
              <a:buClr>
                <a:schemeClr val="accent2"/>
              </a:buCl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044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71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1C75BC"/>
              </a:buClr>
              <a:defRPr/>
            </a:lvl1pPr>
            <a:lvl2pPr>
              <a:buClr>
                <a:srgbClr val="1C75BC"/>
              </a:buClr>
              <a:defRPr/>
            </a:lvl2pPr>
            <a:lvl3pPr>
              <a:buClr>
                <a:srgbClr val="1C75BC"/>
              </a:buClr>
              <a:defRPr/>
            </a:lvl3pPr>
            <a:lvl4pPr>
              <a:buClr>
                <a:srgbClr val="1C75BC"/>
              </a:buClr>
              <a:defRPr/>
            </a:lvl4pPr>
            <a:lvl5pPr>
              <a:buClr>
                <a:srgbClr val="1C75BC"/>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8098506B-9A5B-7247-88E9-B3008C14C7E4}"/>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BAFDF87D-602C-FF54-5348-81F539CC3B8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a:extLst>
                <a:ext uri="{FF2B5EF4-FFF2-40B4-BE49-F238E27FC236}">
                  <a16:creationId xmlns:a16="http://schemas.microsoft.com/office/drawing/2014/main" id="{2ECC1D45-A2FF-5E76-7503-C21636E6EC6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CED18C6F-374A-DBD2-580B-00146E75FBF4}"/>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949393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44588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083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622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44374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956520" y="1836570"/>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956520" y="2939887"/>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3" name="Content Placeholder 5">
            <a:extLst>
              <a:ext uri="{FF2B5EF4-FFF2-40B4-BE49-F238E27FC236}">
                <a16:creationId xmlns:a16="http://schemas.microsoft.com/office/drawing/2014/main" id="{6E5709F0-54EB-F262-334D-0EFC868AA723}"/>
              </a:ext>
            </a:extLst>
          </p:cNvPr>
          <p:cNvSpPr>
            <a:spLocks noGrp="1"/>
          </p:cNvSpPr>
          <p:nvPr>
            <p:ph sz="quarter" idx="10"/>
          </p:nvPr>
        </p:nvSpPr>
        <p:spPr>
          <a:xfrm>
            <a:off x="956520" y="4043204"/>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5" name="Content Placeholder 5">
            <a:extLst>
              <a:ext uri="{FF2B5EF4-FFF2-40B4-BE49-F238E27FC236}">
                <a16:creationId xmlns:a16="http://schemas.microsoft.com/office/drawing/2014/main" id="{6AFC3676-B299-F62D-C928-61AB8DB81FA4}"/>
              </a:ext>
            </a:extLst>
          </p:cNvPr>
          <p:cNvSpPr>
            <a:spLocks noGrp="1"/>
          </p:cNvSpPr>
          <p:nvPr>
            <p:ph sz="quarter" idx="11"/>
          </p:nvPr>
        </p:nvSpPr>
        <p:spPr>
          <a:xfrm>
            <a:off x="956520" y="5146521"/>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1580394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3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BCBDE1FD-50CA-BE49-F10C-04F4C794601F}"/>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7" name="Picture Placeholder 4">
            <a:extLst>
              <a:ext uri="{FF2B5EF4-FFF2-40B4-BE49-F238E27FC236}">
                <a16:creationId xmlns:a16="http://schemas.microsoft.com/office/drawing/2014/main" id="{0403DDFA-5FDA-B6AC-9F07-104D484BE378}"/>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1267826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Picture Placeholder 4">
            <a:extLst>
              <a:ext uri="{FF2B5EF4-FFF2-40B4-BE49-F238E27FC236}">
                <a16:creationId xmlns:a16="http://schemas.microsoft.com/office/drawing/2014/main" id="{742BA1BF-58DE-BC36-AE25-92BAC7E61662}"/>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5" name="Picture Placeholder 4">
            <a:extLst>
              <a:ext uri="{FF2B5EF4-FFF2-40B4-BE49-F238E27FC236}">
                <a16:creationId xmlns:a16="http://schemas.microsoft.com/office/drawing/2014/main" id="{0506D7D0-4EAC-53EC-CCD5-6EE7ED7102F0}"/>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395895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170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95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540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6918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84609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450048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0" ty="0" sx="80000" sy="8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342900" y="523649"/>
            <a:ext cx="7445829"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342900" y="3003324"/>
            <a:ext cx="744582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descr="Ideas that Work: The Office of Special Education Programs in the United States Department of Education">
            <a:extLst>
              <a:ext uri="{FF2B5EF4-FFF2-40B4-BE49-F238E27FC236}">
                <a16:creationId xmlns:a16="http://schemas.microsoft.com/office/drawing/2014/main" id="{2DFAB88E-82B2-FD73-84DA-DE045E0E61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2233" y="4950405"/>
            <a:ext cx="2208626" cy="1297568"/>
          </a:xfrm>
          <a:prstGeom prst="rect">
            <a:avLst/>
          </a:prstGeom>
        </p:spPr>
      </p:pic>
      <p:pic>
        <p:nvPicPr>
          <p:cNvPr id="10" name="Full RWC Logo" descr="The logo for the Rhonda Weiss Center for Accessible Idea Data">
            <a:extLst>
              <a:ext uri="{FF2B5EF4-FFF2-40B4-BE49-F238E27FC236}">
                <a16:creationId xmlns:a16="http://schemas.microsoft.com/office/drawing/2014/main" id="{E0A3F01B-A38E-DDC6-2097-0C51CE06848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5359092"/>
            <a:ext cx="4159004" cy="790856"/>
          </a:xfrm>
          <a:prstGeom prst="rect">
            <a:avLst/>
          </a:prstGeom>
        </p:spPr>
      </p:pic>
      <p:grpSp>
        <p:nvGrpSpPr>
          <p:cNvPr id="4" name="Footer">
            <a:extLst>
              <a:ext uri="{FF2B5EF4-FFF2-40B4-BE49-F238E27FC236}">
                <a16:creationId xmlns:a16="http://schemas.microsoft.com/office/drawing/2014/main" id="{1FC600BD-D200-AA8C-73A3-D29E8625BFC5}"/>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3518C1C4-BCF0-4046-102B-B9AA4286047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793909E1-3FE7-BB85-0DE8-DF1768CB7D1C}"/>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DC94725D-5E1F-B92C-9B38-02B74F50B2D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52824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197869353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Agenda Title</a:t>
            </a:r>
          </a:p>
        </p:txBody>
      </p:sp>
      <p:sp>
        <p:nvSpPr>
          <p:cNvPr id="8" name="Text Placeholder 2">
            <a:extLst>
              <a:ext uri="{FF2B5EF4-FFF2-40B4-BE49-F238E27FC236}">
                <a16:creationId xmlns:a16="http://schemas.microsoft.com/office/drawing/2014/main" id="{055F2EA6-E110-020F-13F9-D473F00AC202}"/>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1" name="Text Placeholder 2">
            <a:extLst>
              <a:ext uri="{FF2B5EF4-FFF2-40B4-BE49-F238E27FC236}">
                <a16:creationId xmlns:a16="http://schemas.microsoft.com/office/drawing/2014/main" id="{45765C03-423E-5A3C-E79C-30902A4ECEBE}"/>
              </a:ext>
            </a:extLst>
          </p:cNvPr>
          <p:cNvSpPr>
            <a:spLocks noGrp="1"/>
          </p:cNvSpPr>
          <p:nvPr>
            <p:ph type="body" idx="13"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2" name="Text Placeholder 2">
            <a:extLst>
              <a:ext uri="{FF2B5EF4-FFF2-40B4-BE49-F238E27FC236}">
                <a16:creationId xmlns:a16="http://schemas.microsoft.com/office/drawing/2014/main" id="{5E0E9A6E-EDCE-F2C0-DF5E-5EA9CF009861}"/>
              </a:ext>
            </a:extLst>
          </p:cNvPr>
          <p:cNvSpPr>
            <a:spLocks noGrp="1"/>
          </p:cNvSpPr>
          <p:nvPr>
            <p:ph type="body" idx="14" hasCustomPrompt="1"/>
          </p:nvPr>
        </p:nvSpPr>
        <p:spPr>
          <a:xfrm>
            <a:off x="1856461" y="2623489"/>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3" name="Text Placeholder 2">
            <a:extLst>
              <a:ext uri="{FF2B5EF4-FFF2-40B4-BE49-F238E27FC236}">
                <a16:creationId xmlns:a16="http://schemas.microsoft.com/office/drawing/2014/main" id="{A5FDF07E-F4F2-27E9-A92B-BFC100378AB8}"/>
              </a:ext>
            </a:extLst>
          </p:cNvPr>
          <p:cNvSpPr>
            <a:spLocks noGrp="1"/>
          </p:cNvSpPr>
          <p:nvPr>
            <p:ph type="body" idx="15"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4" name="Text Placeholder 2">
            <a:extLst>
              <a:ext uri="{FF2B5EF4-FFF2-40B4-BE49-F238E27FC236}">
                <a16:creationId xmlns:a16="http://schemas.microsoft.com/office/drawing/2014/main" id="{71D6C68A-664B-2C00-8A65-8E6BC64315DE}"/>
              </a:ext>
            </a:extLst>
          </p:cNvPr>
          <p:cNvSpPr>
            <a:spLocks noGrp="1"/>
          </p:cNvSpPr>
          <p:nvPr>
            <p:ph type="body" idx="16"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5" name="Text Placeholder 2">
            <a:extLst>
              <a:ext uri="{FF2B5EF4-FFF2-40B4-BE49-F238E27FC236}">
                <a16:creationId xmlns:a16="http://schemas.microsoft.com/office/drawing/2014/main" id="{674E3E29-C4F2-BE85-37C0-6E0F240FB5F1}"/>
              </a:ext>
            </a:extLst>
          </p:cNvPr>
          <p:cNvSpPr>
            <a:spLocks noGrp="1"/>
          </p:cNvSpPr>
          <p:nvPr>
            <p:ph type="body" idx="17" hasCustomPrompt="1"/>
          </p:nvPr>
        </p:nvSpPr>
        <p:spPr>
          <a:xfrm>
            <a:off x="1862154" y="3569628"/>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6" name="Text Placeholder 2">
            <a:extLst>
              <a:ext uri="{FF2B5EF4-FFF2-40B4-BE49-F238E27FC236}">
                <a16:creationId xmlns:a16="http://schemas.microsoft.com/office/drawing/2014/main" id="{CFEA3A32-3865-AA5E-0C70-AF9DF7061DC2}"/>
              </a:ext>
            </a:extLst>
          </p:cNvPr>
          <p:cNvSpPr>
            <a:spLocks noGrp="1"/>
          </p:cNvSpPr>
          <p:nvPr>
            <p:ph type="body" idx="18"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7" name="Text Placeholder 2">
            <a:extLst>
              <a:ext uri="{FF2B5EF4-FFF2-40B4-BE49-F238E27FC236}">
                <a16:creationId xmlns:a16="http://schemas.microsoft.com/office/drawing/2014/main" id="{F61729BA-E984-8D2D-EEE6-1E0E05DEDD8F}"/>
              </a:ext>
            </a:extLst>
          </p:cNvPr>
          <p:cNvSpPr>
            <a:spLocks noGrp="1"/>
          </p:cNvSpPr>
          <p:nvPr>
            <p:ph type="body" idx="19"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72414AFC-95BB-AD06-1ACA-D9F1FEC3EB66}"/>
              </a:ext>
            </a:extLst>
          </p:cNvPr>
          <p:cNvSpPr>
            <a:spLocks noGrp="1"/>
          </p:cNvSpPr>
          <p:nvPr>
            <p:ph type="body" idx="20" hasCustomPrompt="1"/>
          </p:nvPr>
        </p:nvSpPr>
        <p:spPr>
          <a:xfrm>
            <a:off x="1862154" y="4499556"/>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9" name="Text Placeholder 2">
            <a:extLst>
              <a:ext uri="{FF2B5EF4-FFF2-40B4-BE49-F238E27FC236}">
                <a16:creationId xmlns:a16="http://schemas.microsoft.com/office/drawing/2014/main" id="{724B312C-5347-398D-7C64-E6A48A584611}"/>
              </a:ext>
            </a:extLst>
          </p:cNvPr>
          <p:cNvSpPr>
            <a:spLocks noGrp="1"/>
          </p:cNvSpPr>
          <p:nvPr>
            <p:ph type="body" idx="21"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3" name="Text Placeholder 2">
            <a:extLst>
              <a:ext uri="{FF2B5EF4-FFF2-40B4-BE49-F238E27FC236}">
                <a16:creationId xmlns:a16="http://schemas.microsoft.com/office/drawing/2014/main" id="{386BCEB2-9A26-A645-D668-455A2BA8FA15}"/>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C7E5D955-A787-85D7-C7F4-EBD1AE0B28E1}"/>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25" name="Text Placeholder 2">
            <a:extLst>
              <a:ext uri="{FF2B5EF4-FFF2-40B4-BE49-F238E27FC236}">
                <a16:creationId xmlns:a16="http://schemas.microsoft.com/office/drawing/2014/main" id="{516420F2-3758-93A1-0F78-F78C5B3BE63E}"/>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3" name="Footer">
            <a:extLst>
              <a:ext uri="{FF2B5EF4-FFF2-40B4-BE49-F238E27FC236}">
                <a16:creationId xmlns:a16="http://schemas.microsoft.com/office/drawing/2014/main" id="{1FF37346-F899-1ACB-B798-5008885BD9A8}"/>
              </a:ext>
            </a:extLst>
          </p:cNvPr>
          <p:cNvGrpSpPr/>
          <p:nvPr userDrawn="1"/>
        </p:nvGrpSpPr>
        <p:grpSpPr>
          <a:xfrm>
            <a:off x="0" y="6386635"/>
            <a:ext cx="12192000" cy="471365"/>
            <a:chOff x="0" y="6386635"/>
            <a:chExt cx="12192000" cy="471365"/>
          </a:xfrm>
        </p:grpSpPr>
        <p:sp>
          <p:nvSpPr>
            <p:cNvPr id="4" name="Background shape">
              <a:extLst>
                <a:ext uri="{FF2B5EF4-FFF2-40B4-BE49-F238E27FC236}">
                  <a16:creationId xmlns:a16="http://schemas.microsoft.com/office/drawing/2014/main" id="{BFF753B5-E11D-9B41-F2EE-36D2375D3800}"/>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43F108DB-32AD-78A8-274F-DE6B9464084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FC939DF-0CBF-FF9E-3E43-FB44E518966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689553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icture Placeholder 44">
            <a:extLst>
              <a:ext uri="{FF2B5EF4-FFF2-40B4-BE49-F238E27FC236}">
                <a16:creationId xmlns:a16="http://schemas.microsoft.com/office/drawing/2014/main" id="{319D464D-E393-AD76-7583-82B19303DC7C}"/>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0" y="1693561"/>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8" y="2102422"/>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0" y="2623489"/>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8" y="3032350"/>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3" y="3569628"/>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1" y="3978489"/>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3" y="4499556"/>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1" y="4908417"/>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1" y="5437092"/>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29" y="5845953"/>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2" name="Footer">
            <a:extLst>
              <a:ext uri="{FF2B5EF4-FFF2-40B4-BE49-F238E27FC236}">
                <a16:creationId xmlns:a16="http://schemas.microsoft.com/office/drawing/2014/main" id="{8C8798DF-F310-07B2-2427-6D4EAB1918CA}"/>
              </a:ext>
            </a:extLst>
          </p:cNvPr>
          <p:cNvGrpSpPr/>
          <p:nvPr userDrawn="1"/>
        </p:nvGrpSpPr>
        <p:grpSpPr>
          <a:xfrm>
            <a:off x="0" y="6386635"/>
            <a:ext cx="12192000" cy="471365"/>
            <a:chOff x="0" y="6386635"/>
            <a:chExt cx="12192000" cy="471365"/>
          </a:xfrm>
        </p:grpSpPr>
        <p:sp>
          <p:nvSpPr>
            <p:cNvPr id="3" name="Background shape">
              <a:extLst>
                <a:ext uri="{FF2B5EF4-FFF2-40B4-BE49-F238E27FC236}">
                  <a16:creationId xmlns:a16="http://schemas.microsoft.com/office/drawing/2014/main" id="{D30589E8-F17B-652C-4025-394574B8155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Slide Number">
              <a:extLst>
                <a:ext uri="{FF2B5EF4-FFF2-40B4-BE49-F238E27FC236}">
                  <a16:creationId xmlns:a16="http://schemas.microsoft.com/office/drawing/2014/main" id="{C73AD3C5-4C6E-5B5A-7A4D-B6714CD7041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ACE8BA58-A300-8894-0922-C8484A81EC17}"/>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37174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1" y="2623489"/>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4" y="3569628"/>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4" y="4499556"/>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 name="Picture Placeholder 48">
            <a:extLst>
              <a:ext uri="{FF2B5EF4-FFF2-40B4-BE49-F238E27FC236}">
                <a16:creationId xmlns:a16="http://schemas.microsoft.com/office/drawing/2014/main" id="{68BA21CD-E172-A13B-834B-F88D662653BD}"/>
              </a:ext>
            </a:extLst>
          </p:cNvPr>
          <p:cNvSpPr>
            <a:spLocks noGrp="1"/>
          </p:cNvSpPr>
          <p:nvPr>
            <p:ph type="pic" sz="quarter" idx="28"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blipFill dpi="0" rotWithShape="1">
            <a:blip r:embed="rId2"/>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3" name="Picture Placeholder 45">
            <a:extLst>
              <a:ext uri="{FF2B5EF4-FFF2-40B4-BE49-F238E27FC236}">
                <a16:creationId xmlns:a16="http://schemas.microsoft.com/office/drawing/2014/main" id="{20BFCA21-7236-1740-E643-1111BDC12FDC}"/>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blipFill dpi="0" rotWithShape="1">
            <a:blip r:embed="rId3"/>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grpSp>
        <p:nvGrpSpPr>
          <p:cNvPr id="12" name="Footer">
            <a:extLst>
              <a:ext uri="{FF2B5EF4-FFF2-40B4-BE49-F238E27FC236}">
                <a16:creationId xmlns:a16="http://schemas.microsoft.com/office/drawing/2014/main" id="{4F82498D-7B8B-18D6-5DD0-48635EDE60FF}"/>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08980D22-E96A-24A7-1F39-5D3BBE50602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6B16E2BE-657B-A3C2-ACF1-3200D6BC7A3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1CA9BE34-43EC-FC3E-0E29-74BD1A3E2D1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610637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5" name="Footer">
            <a:extLst>
              <a:ext uri="{FF2B5EF4-FFF2-40B4-BE49-F238E27FC236}">
                <a16:creationId xmlns:a16="http://schemas.microsoft.com/office/drawing/2014/main" id="{7303C2CC-8E3F-8E53-6448-CF725F727A14}"/>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F96EB269-81BC-CDAE-3E11-5977C3E5525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9B520F45-C969-C542-62D7-436B2AF5E2B2}"/>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a:extLst>
                <a:ext uri="{FF2B5EF4-FFF2-40B4-BE49-F238E27FC236}">
                  <a16:creationId xmlns:a16="http://schemas.microsoft.com/office/drawing/2014/main" id="{D16DE689-EF3E-3C4D-AB9F-EEB869F8CEF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3560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4" name="Footer">
            <a:extLst>
              <a:ext uri="{FF2B5EF4-FFF2-40B4-BE49-F238E27FC236}">
                <a16:creationId xmlns:a16="http://schemas.microsoft.com/office/drawing/2014/main" id="{24D7856D-45BB-642C-CDEC-0FEC63C6A7A3}"/>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E371B664-125E-2040-5770-EA363D424A87}"/>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5FAEFBC9-A8CC-2ED7-F7D1-8826A139B68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2" name="Rhonda Weiss Center logo" descr="Rhonda Weiss Center for Accessible Idea Data">
              <a:extLst>
                <a:ext uri="{FF2B5EF4-FFF2-40B4-BE49-F238E27FC236}">
                  <a16:creationId xmlns:a16="http://schemas.microsoft.com/office/drawing/2014/main" id="{10DF1C20-AD69-3275-144C-320AD99CD27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85211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grpSp>
        <p:nvGrpSpPr>
          <p:cNvPr id="6" name="Footer">
            <a:extLst>
              <a:ext uri="{FF2B5EF4-FFF2-40B4-BE49-F238E27FC236}">
                <a16:creationId xmlns:a16="http://schemas.microsoft.com/office/drawing/2014/main" id="{FEC7DE51-415B-1B6A-9446-ED43D45191F0}"/>
              </a:ext>
            </a:extLst>
          </p:cNvPr>
          <p:cNvGrpSpPr/>
          <p:nvPr userDrawn="1"/>
        </p:nvGrpSpPr>
        <p:grpSpPr>
          <a:xfrm>
            <a:off x="0" y="6386635"/>
            <a:ext cx="12192000" cy="471365"/>
            <a:chOff x="0" y="6386635"/>
            <a:chExt cx="12192000" cy="471365"/>
          </a:xfrm>
        </p:grpSpPr>
        <p:sp>
          <p:nvSpPr>
            <p:cNvPr id="7" name="Background shape">
              <a:extLst>
                <a:ext uri="{FF2B5EF4-FFF2-40B4-BE49-F238E27FC236}">
                  <a16:creationId xmlns:a16="http://schemas.microsoft.com/office/drawing/2014/main" id="{A4FBFD9A-E709-DE21-08AD-2428A525185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7DC2C5D-4338-02A9-8624-5D50B74EE1F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27D363F-4D3A-DE91-5090-630B74B9EBF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0385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8763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26266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765962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7659625" cy="435133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89" name="Freeform: Shape 88">
            <a:extLst>
              <a:ext uri="{FF2B5EF4-FFF2-40B4-BE49-F238E27FC236}">
                <a16:creationId xmlns:a16="http://schemas.microsoft.com/office/drawing/2014/main" id="{F91BEE04-8659-CFD6-02BC-06C378B0DD58}"/>
              </a:ext>
              <a:ext uri="{C183D7F6-B498-43B3-948B-1728B52AA6E4}">
                <adec:decorative xmlns:adec="http://schemas.microsoft.com/office/drawing/2017/decorative" val="1"/>
              </a:ext>
            </a:extLst>
          </p:cNvPr>
          <p:cNvSpPr/>
          <p:nvPr/>
        </p:nvSpPr>
        <p:spPr>
          <a:xfrm>
            <a:off x="8624922" y="333"/>
            <a:ext cx="3567077" cy="6858301"/>
          </a:xfrm>
          <a:custGeom>
            <a:avLst/>
            <a:gdLst>
              <a:gd name="connsiteX0" fmla="*/ 3567077 w 3567077"/>
              <a:gd name="connsiteY0" fmla="*/ 5984542 h 6858301"/>
              <a:gd name="connsiteX1" fmla="*/ 2863497 w 3567077"/>
              <a:gd name="connsiteY1" fmla="*/ 5938187 h 6858301"/>
              <a:gd name="connsiteX2" fmla="*/ 1312827 w 3567077"/>
              <a:gd name="connsiteY2" fmla="*/ 4877737 h 6858301"/>
              <a:gd name="connsiteX3" fmla="*/ 869597 w 3567077"/>
              <a:gd name="connsiteY3" fmla="*/ 3429301 h 6858301"/>
              <a:gd name="connsiteX4" fmla="*/ 1312827 w 3567077"/>
              <a:gd name="connsiteY4" fmla="*/ 1980866 h 6858301"/>
              <a:gd name="connsiteX5" fmla="*/ 2863497 w 3567077"/>
              <a:gd name="connsiteY5" fmla="*/ 920416 h 6858301"/>
              <a:gd name="connsiteX6" fmla="*/ 3567077 w 3567077"/>
              <a:gd name="connsiteY6" fmla="*/ 873426 h 6858301"/>
              <a:gd name="connsiteX7" fmla="*/ 3567077 w 3567077"/>
              <a:gd name="connsiteY7" fmla="*/ 4111 h 6858301"/>
              <a:gd name="connsiteX8" fmla="*/ 2690142 w 3567077"/>
              <a:gd name="connsiteY8" fmla="*/ 69516 h 6858301"/>
              <a:gd name="connsiteX9" fmla="*/ 599722 w 3567077"/>
              <a:gd name="connsiteY9" fmla="*/ 1486836 h 6858301"/>
              <a:gd name="connsiteX10" fmla="*/ 4092 w 3567077"/>
              <a:gd name="connsiteY10" fmla="*/ 3302301 h 6858301"/>
              <a:gd name="connsiteX11" fmla="*/ 282 w 3567077"/>
              <a:gd name="connsiteY11" fmla="*/ 3354371 h 6858301"/>
              <a:gd name="connsiteX12" fmla="*/ 282 w 3567077"/>
              <a:gd name="connsiteY12" fmla="*/ 3429301 h 6858301"/>
              <a:gd name="connsiteX13" fmla="*/ 282 w 3567077"/>
              <a:gd name="connsiteY13" fmla="*/ 3504232 h 6858301"/>
              <a:gd name="connsiteX14" fmla="*/ 4092 w 3567077"/>
              <a:gd name="connsiteY14" fmla="*/ 3556301 h 6858301"/>
              <a:gd name="connsiteX15" fmla="*/ 597817 w 3567077"/>
              <a:gd name="connsiteY15" fmla="*/ 5372401 h 6858301"/>
              <a:gd name="connsiteX16" fmla="*/ 2688237 w 3567077"/>
              <a:gd name="connsiteY16" fmla="*/ 6789722 h 6858301"/>
              <a:gd name="connsiteX17" fmla="*/ 3384833 w 3567077"/>
              <a:gd name="connsiteY17" fmla="*/ 6858301 h 6858301"/>
              <a:gd name="connsiteX18" fmla="*/ 3567077 w 3567077"/>
              <a:gd name="connsiteY18" fmla="*/ 6853857 h 6858301"/>
              <a:gd name="connsiteX19" fmla="*/ 3567077 w 3567077"/>
              <a:gd name="connsiteY19" fmla="*/ 5984542 h 685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7077" h="6858301">
                <a:moveTo>
                  <a:pt x="3567077" y="5984542"/>
                </a:moveTo>
                <a:cubicBezTo>
                  <a:pt x="3321967" y="5999147"/>
                  <a:pt x="3087652" y="5983907"/>
                  <a:pt x="2863497" y="5938187"/>
                </a:cubicBezTo>
                <a:cubicBezTo>
                  <a:pt x="2076097" y="5776897"/>
                  <a:pt x="1585877" y="5272072"/>
                  <a:pt x="1312827" y="4877737"/>
                </a:cubicBezTo>
                <a:cubicBezTo>
                  <a:pt x="1033427" y="4473242"/>
                  <a:pt x="877217" y="3962066"/>
                  <a:pt x="869597" y="3429301"/>
                </a:cubicBezTo>
                <a:cubicBezTo>
                  <a:pt x="877217" y="2896537"/>
                  <a:pt x="1033427" y="2385362"/>
                  <a:pt x="1312827" y="1980866"/>
                </a:cubicBezTo>
                <a:cubicBezTo>
                  <a:pt x="1585877" y="1586531"/>
                  <a:pt x="2076733" y="1081706"/>
                  <a:pt x="2863497" y="920416"/>
                </a:cubicBezTo>
                <a:cubicBezTo>
                  <a:pt x="3087017" y="874061"/>
                  <a:pt x="3321967" y="858821"/>
                  <a:pt x="3567077" y="873426"/>
                </a:cubicBezTo>
                <a:lnTo>
                  <a:pt x="3567077" y="4111"/>
                </a:lnTo>
                <a:cubicBezTo>
                  <a:pt x="3264817" y="-9859"/>
                  <a:pt x="2972717" y="11731"/>
                  <a:pt x="2690142" y="69516"/>
                </a:cubicBezTo>
                <a:cubicBezTo>
                  <a:pt x="1566192" y="299386"/>
                  <a:pt x="898808" y="1055671"/>
                  <a:pt x="599722" y="1486836"/>
                </a:cubicBezTo>
                <a:cubicBezTo>
                  <a:pt x="242852" y="2001187"/>
                  <a:pt x="34572" y="2639362"/>
                  <a:pt x="4092" y="3302301"/>
                </a:cubicBezTo>
                <a:cubicBezTo>
                  <a:pt x="2187" y="3319446"/>
                  <a:pt x="917" y="3336591"/>
                  <a:pt x="282" y="3354371"/>
                </a:cubicBezTo>
                <a:cubicBezTo>
                  <a:pt x="282" y="3379771"/>
                  <a:pt x="282" y="3404537"/>
                  <a:pt x="282" y="3429301"/>
                </a:cubicBezTo>
                <a:cubicBezTo>
                  <a:pt x="282" y="3454066"/>
                  <a:pt x="-353" y="3479466"/>
                  <a:pt x="282" y="3504232"/>
                </a:cubicBezTo>
                <a:cubicBezTo>
                  <a:pt x="282" y="3522012"/>
                  <a:pt x="1552" y="3539157"/>
                  <a:pt x="4092" y="3556301"/>
                </a:cubicBezTo>
                <a:cubicBezTo>
                  <a:pt x="33937" y="4217972"/>
                  <a:pt x="240947" y="4858051"/>
                  <a:pt x="597817" y="5372401"/>
                </a:cubicBezTo>
                <a:cubicBezTo>
                  <a:pt x="894362" y="5802932"/>
                  <a:pt x="1562383" y="6559851"/>
                  <a:pt x="2688237" y="6789722"/>
                </a:cubicBezTo>
                <a:cubicBezTo>
                  <a:pt x="2914297" y="6834807"/>
                  <a:pt x="3146072" y="6858301"/>
                  <a:pt x="3384833" y="6858301"/>
                </a:cubicBezTo>
                <a:cubicBezTo>
                  <a:pt x="3445158" y="6858301"/>
                  <a:pt x="3506117" y="6857032"/>
                  <a:pt x="3567077" y="6853857"/>
                </a:cubicBezTo>
                <a:lnTo>
                  <a:pt x="3567077" y="5984542"/>
                </a:lnTo>
                <a:close/>
              </a:path>
            </a:pathLst>
          </a:custGeom>
          <a:solidFill>
            <a:schemeClr val="accent2">
              <a:alpha val="20332"/>
            </a:schemeClr>
          </a:solidFill>
          <a:ln w="12700" cap="flat">
            <a:noFill/>
            <a:prstDash val="solid"/>
            <a:miter/>
          </a:ln>
        </p:spPr>
        <p:txBody>
          <a:bodyPr rtlCol="0" anchor="ctr"/>
          <a:lstStyle/>
          <a:p>
            <a:endParaRPr lang="en-US"/>
          </a:p>
        </p:txBody>
      </p:sp>
      <p:sp>
        <p:nvSpPr>
          <p:cNvPr id="94" name="Picture Placeholder 93">
            <a:extLst>
              <a:ext uri="{FF2B5EF4-FFF2-40B4-BE49-F238E27FC236}">
                <a16:creationId xmlns:a16="http://schemas.microsoft.com/office/drawing/2014/main" id="{970E032E-552F-FE02-E99A-163FBDD044A1}"/>
              </a:ext>
            </a:extLst>
          </p:cNvPr>
          <p:cNvSpPr>
            <a:spLocks noGrp="1"/>
          </p:cNvSpPr>
          <p:nvPr>
            <p:ph type="pic" sz="quarter" idx="10"/>
          </p:nvPr>
        </p:nvSpPr>
        <p:spPr>
          <a:xfrm>
            <a:off x="9494519" y="868418"/>
            <a:ext cx="2697480" cy="5121808"/>
          </a:xfrm>
          <a:custGeom>
            <a:avLst/>
            <a:gdLst>
              <a:gd name="connsiteX0" fmla="*/ 2515573 w 2697480"/>
              <a:gd name="connsiteY0" fmla="*/ 4 h 5121808"/>
              <a:gd name="connsiteX1" fmla="*/ 2697480 w 2697480"/>
              <a:gd name="connsiteY1" fmla="*/ 5342 h 5121808"/>
              <a:gd name="connsiteX2" fmla="*/ 2697480 w 2697480"/>
              <a:gd name="connsiteY2" fmla="*/ 5116457 h 5121808"/>
              <a:gd name="connsiteX3" fmla="*/ 1993900 w 2697480"/>
              <a:gd name="connsiteY3" fmla="*/ 5070102 h 5121808"/>
              <a:gd name="connsiteX4" fmla="*/ 443230 w 2697480"/>
              <a:gd name="connsiteY4" fmla="*/ 4009652 h 5121808"/>
              <a:gd name="connsiteX5" fmla="*/ 0 w 2697480"/>
              <a:gd name="connsiteY5" fmla="*/ 2561217 h 5121808"/>
              <a:gd name="connsiteX6" fmla="*/ 443230 w 2697480"/>
              <a:gd name="connsiteY6" fmla="*/ 1112782 h 5121808"/>
              <a:gd name="connsiteX7" fmla="*/ 1993900 w 2697480"/>
              <a:gd name="connsiteY7" fmla="*/ 52332 h 5121808"/>
              <a:gd name="connsiteX8" fmla="*/ 2515573 w 2697480"/>
              <a:gd name="connsiteY8" fmla="*/ 4 h 512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480" h="5121808">
                <a:moveTo>
                  <a:pt x="2515573" y="4"/>
                </a:moveTo>
                <a:cubicBezTo>
                  <a:pt x="2575560" y="-95"/>
                  <a:pt x="2636203" y="1691"/>
                  <a:pt x="2697480" y="5342"/>
                </a:cubicBezTo>
                <a:lnTo>
                  <a:pt x="2697480" y="5116457"/>
                </a:lnTo>
                <a:cubicBezTo>
                  <a:pt x="2452371" y="5131062"/>
                  <a:pt x="2218055" y="5115822"/>
                  <a:pt x="1993900" y="5070102"/>
                </a:cubicBezTo>
                <a:cubicBezTo>
                  <a:pt x="1206500" y="4908812"/>
                  <a:pt x="716280" y="4403987"/>
                  <a:pt x="443230" y="4009652"/>
                </a:cubicBezTo>
                <a:cubicBezTo>
                  <a:pt x="163830" y="3605157"/>
                  <a:pt x="7620" y="3093982"/>
                  <a:pt x="0" y="2561217"/>
                </a:cubicBezTo>
                <a:cubicBezTo>
                  <a:pt x="7620" y="2028452"/>
                  <a:pt x="163830" y="1517277"/>
                  <a:pt x="443230" y="1112782"/>
                </a:cubicBezTo>
                <a:cubicBezTo>
                  <a:pt x="716280" y="718447"/>
                  <a:pt x="1207136" y="213622"/>
                  <a:pt x="1993900" y="52332"/>
                </a:cubicBezTo>
                <a:cubicBezTo>
                  <a:pt x="2161541" y="17566"/>
                  <a:pt x="2335610" y="302"/>
                  <a:pt x="2515573" y="4"/>
                </a:cubicBezTo>
                <a:close/>
              </a:path>
            </a:pathLst>
          </a:custGeom>
          <a:blipFill>
            <a:blip r:embed="rId2"/>
            <a:tile tx="0" ty="0" sx="60000" sy="60000" flip="none" algn="ctr"/>
          </a:blipFill>
        </p:spPr>
        <p:txBody>
          <a:bodyPr wrap="square">
            <a:noAutofit/>
          </a:bodyPr>
          <a:lstStyle/>
          <a:p>
            <a:endParaRPr lang="en-US"/>
          </a:p>
        </p:txBody>
      </p:sp>
      <p:grpSp>
        <p:nvGrpSpPr>
          <p:cNvPr id="5" name="Footer">
            <a:extLst>
              <a:ext uri="{FF2B5EF4-FFF2-40B4-BE49-F238E27FC236}">
                <a16:creationId xmlns:a16="http://schemas.microsoft.com/office/drawing/2014/main" id="{49EC05A9-6EC6-D4A7-2FC6-4F5D113F755F}"/>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5CBBC153-7311-9B39-9085-BC277F65F56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DF5E834-D2F9-E5D5-48ED-C2FB4774D77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F79DA0EA-03F1-1223-0679-EA3A2D5B6CC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45005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4019175"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4019175"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p:txBody>
      </p:sp>
      <p:sp>
        <p:nvSpPr>
          <p:cNvPr id="98" name="Freeform: Shape 97">
            <a:extLst>
              <a:ext uri="{FF2B5EF4-FFF2-40B4-BE49-F238E27FC236}">
                <a16:creationId xmlns:a16="http://schemas.microsoft.com/office/drawing/2014/main" id="{9701FE68-57E3-2CD0-5516-631E405B1C58}"/>
              </a:ext>
              <a:ext uri="{C183D7F6-B498-43B3-948B-1728B52AA6E4}">
                <adec:decorative xmlns:adec="http://schemas.microsoft.com/office/drawing/2017/decorative" val="1"/>
              </a:ext>
            </a:extLst>
          </p:cNvPr>
          <p:cNvSpPr/>
          <p:nvPr/>
        </p:nvSpPr>
        <p:spPr>
          <a:xfrm>
            <a:off x="5408647" y="52"/>
            <a:ext cx="6783352" cy="6858581"/>
          </a:xfrm>
          <a:custGeom>
            <a:avLst/>
            <a:gdLst>
              <a:gd name="connsiteX0" fmla="*/ 6783352 w 6783352"/>
              <a:gd name="connsiteY0" fmla="*/ 4529402 h 6858581"/>
              <a:gd name="connsiteX1" fmla="*/ 6335043 w 6783352"/>
              <a:gd name="connsiteY1" fmla="*/ 4843727 h 6858581"/>
              <a:gd name="connsiteX2" fmla="*/ 2864133 w 6783352"/>
              <a:gd name="connsiteY2" fmla="*/ 5938467 h 6858581"/>
              <a:gd name="connsiteX3" fmla="*/ 1313462 w 6783352"/>
              <a:gd name="connsiteY3" fmla="*/ 4878017 h 6858581"/>
              <a:gd name="connsiteX4" fmla="*/ 870232 w 6783352"/>
              <a:gd name="connsiteY4" fmla="*/ 3429582 h 6858581"/>
              <a:gd name="connsiteX5" fmla="*/ 1313462 w 6783352"/>
              <a:gd name="connsiteY5" fmla="*/ 1981147 h 6858581"/>
              <a:gd name="connsiteX6" fmla="*/ 2864133 w 6783352"/>
              <a:gd name="connsiteY6" fmla="*/ 920697 h 6858581"/>
              <a:gd name="connsiteX7" fmla="*/ 6335043 w 6783352"/>
              <a:gd name="connsiteY7" fmla="*/ 2015437 h 6858581"/>
              <a:gd name="connsiteX8" fmla="*/ 6783352 w 6783352"/>
              <a:gd name="connsiteY8" fmla="*/ 2329762 h 6858581"/>
              <a:gd name="connsiteX9" fmla="*/ 6783352 w 6783352"/>
              <a:gd name="connsiteY9" fmla="*/ 1270582 h 6858581"/>
              <a:gd name="connsiteX10" fmla="*/ 2690143 w 6783352"/>
              <a:gd name="connsiteY10" fmla="*/ 69797 h 6858581"/>
              <a:gd name="connsiteX11" fmla="*/ 599722 w 6783352"/>
              <a:gd name="connsiteY11" fmla="*/ 1487117 h 6858581"/>
              <a:gd name="connsiteX12" fmla="*/ 4092 w 6783352"/>
              <a:gd name="connsiteY12" fmla="*/ 3302582 h 6858581"/>
              <a:gd name="connsiteX13" fmla="*/ 282 w 6783352"/>
              <a:gd name="connsiteY13" fmla="*/ 3354652 h 6858581"/>
              <a:gd name="connsiteX14" fmla="*/ 282 w 6783352"/>
              <a:gd name="connsiteY14" fmla="*/ 3429582 h 6858581"/>
              <a:gd name="connsiteX15" fmla="*/ 282 w 6783352"/>
              <a:gd name="connsiteY15" fmla="*/ 3504512 h 6858581"/>
              <a:gd name="connsiteX16" fmla="*/ 4092 w 6783352"/>
              <a:gd name="connsiteY16" fmla="*/ 3556582 h 6858581"/>
              <a:gd name="connsiteX17" fmla="*/ 597817 w 6783352"/>
              <a:gd name="connsiteY17" fmla="*/ 5372682 h 6858581"/>
              <a:gd name="connsiteX18" fmla="*/ 2688237 w 6783352"/>
              <a:gd name="connsiteY18" fmla="*/ 6790003 h 6858581"/>
              <a:gd name="connsiteX19" fmla="*/ 3384833 w 6783352"/>
              <a:gd name="connsiteY19" fmla="*/ 6858582 h 6858581"/>
              <a:gd name="connsiteX20" fmla="*/ 6782718 w 6783352"/>
              <a:gd name="connsiteY20" fmla="*/ 5592392 h 6858581"/>
              <a:gd name="connsiteX21" fmla="*/ 6782718 w 6783352"/>
              <a:gd name="connsiteY21" fmla="*/ 4529402 h 685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3352" h="6858581">
                <a:moveTo>
                  <a:pt x="6783352" y="4529402"/>
                </a:moveTo>
                <a:cubicBezTo>
                  <a:pt x="6630952" y="4637987"/>
                  <a:pt x="6481727" y="4742127"/>
                  <a:pt x="6335043" y="4843727"/>
                </a:cubicBezTo>
                <a:cubicBezTo>
                  <a:pt x="4999637" y="5768287"/>
                  <a:pt x="3830602" y="6135952"/>
                  <a:pt x="2864133" y="5938467"/>
                </a:cubicBezTo>
                <a:cubicBezTo>
                  <a:pt x="2076733" y="5777177"/>
                  <a:pt x="1586512" y="5272352"/>
                  <a:pt x="1313462" y="4878017"/>
                </a:cubicBezTo>
                <a:cubicBezTo>
                  <a:pt x="1034062" y="4473522"/>
                  <a:pt x="877852" y="3962347"/>
                  <a:pt x="870232" y="3429582"/>
                </a:cubicBezTo>
                <a:cubicBezTo>
                  <a:pt x="877852" y="2896817"/>
                  <a:pt x="1034062" y="2385642"/>
                  <a:pt x="1313462" y="1981147"/>
                </a:cubicBezTo>
                <a:cubicBezTo>
                  <a:pt x="1586512" y="1586812"/>
                  <a:pt x="2077367" y="1081987"/>
                  <a:pt x="2864133" y="920697"/>
                </a:cubicBezTo>
                <a:cubicBezTo>
                  <a:pt x="3830602" y="721942"/>
                  <a:pt x="4999637" y="1090877"/>
                  <a:pt x="6335043" y="2015437"/>
                </a:cubicBezTo>
                <a:cubicBezTo>
                  <a:pt x="6481727" y="2117037"/>
                  <a:pt x="6630952" y="2221177"/>
                  <a:pt x="6783352" y="2329762"/>
                </a:cubicBezTo>
                <a:lnTo>
                  <a:pt x="6783352" y="1270582"/>
                </a:lnTo>
                <a:cubicBezTo>
                  <a:pt x="5263162" y="227912"/>
                  <a:pt x="3887118" y="-175948"/>
                  <a:pt x="2690143" y="69797"/>
                </a:cubicBezTo>
                <a:cubicBezTo>
                  <a:pt x="1566192" y="299667"/>
                  <a:pt x="898807" y="1055952"/>
                  <a:pt x="599722" y="1487117"/>
                </a:cubicBezTo>
                <a:cubicBezTo>
                  <a:pt x="242852" y="2001467"/>
                  <a:pt x="34572" y="2639642"/>
                  <a:pt x="4092" y="3302582"/>
                </a:cubicBezTo>
                <a:cubicBezTo>
                  <a:pt x="2187" y="3319727"/>
                  <a:pt x="917" y="3336872"/>
                  <a:pt x="282" y="3354652"/>
                </a:cubicBezTo>
                <a:cubicBezTo>
                  <a:pt x="282" y="3380052"/>
                  <a:pt x="282" y="3404817"/>
                  <a:pt x="282" y="3429582"/>
                </a:cubicBezTo>
                <a:cubicBezTo>
                  <a:pt x="282" y="3454347"/>
                  <a:pt x="-353" y="3479747"/>
                  <a:pt x="282" y="3504512"/>
                </a:cubicBezTo>
                <a:cubicBezTo>
                  <a:pt x="282" y="3522292"/>
                  <a:pt x="1552" y="3539437"/>
                  <a:pt x="4092" y="3556582"/>
                </a:cubicBezTo>
                <a:cubicBezTo>
                  <a:pt x="33937" y="4218252"/>
                  <a:pt x="240947" y="4858332"/>
                  <a:pt x="597817" y="5372682"/>
                </a:cubicBezTo>
                <a:cubicBezTo>
                  <a:pt x="894362" y="5803212"/>
                  <a:pt x="1562383" y="6560132"/>
                  <a:pt x="2688237" y="6790003"/>
                </a:cubicBezTo>
                <a:cubicBezTo>
                  <a:pt x="2914297" y="6835087"/>
                  <a:pt x="3146072" y="6858582"/>
                  <a:pt x="3384833" y="6858582"/>
                </a:cubicBezTo>
                <a:cubicBezTo>
                  <a:pt x="4409087" y="6858582"/>
                  <a:pt x="5548277" y="6433132"/>
                  <a:pt x="6782718" y="5592392"/>
                </a:cubicBezTo>
                <a:lnTo>
                  <a:pt x="6782718" y="4529402"/>
                </a:lnTo>
                <a:close/>
              </a:path>
            </a:pathLst>
          </a:custGeom>
          <a:solidFill>
            <a:schemeClr val="accent2">
              <a:alpha val="20000"/>
            </a:schemeClr>
          </a:solidFill>
          <a:ln w="6350" cap="flat">
            <a:noFill/>
            <a:prstDash val="solid"/>
            <a:miter/>
          </a:ln>
        </p:spPr>
        <p:txBody>
          <a:bodyPr rtlCol="0" anchor="ctr"/>
          <a:lstStyle/>
          <a:p>
            <a:endParaRPr lang="en-US"/>
          </a:p>
        </p:txBody>
      </p:sp>
      <p:sp>
        <p:nvSpPr>
          <p:cNvPr id="102" name="Picture Placeholder 101">
            <a:extLst>
              <a:ext uri="{FF2B5EF4-FFF2-40B4-BE49-F238E27FC236}">
                <a16:creationId xmlns:a16="http://schemas.microsoft.com/office/drawing/2014/main" id="{E4BA0C29-76A8-9648-787E-0CCB60714F28}"/>
              </a:ext>
            </a:extLst>
          </p:cNvPr>
          <p:cNvSpPr>
            <a:spLocks noGrp="1"/>
          </p:cNvSpPr>
          <p:nvPr>
            <p:ph type="pic" sz="quarter" idx="10"/>
          </p:nvPr>
        </p:nvSpPr>
        <p:spPr>
          <a:xfrm>
            <a:off x="6278879" y="868495"/>
            <a:ext cx="5913120" cy="5121825"/>
          </a:xfrm>
          <a:custGeom>
            <a:avLst/>
            <a:gdLst>
              <a:gd name="connsiteX0" fmla="*/ 2558665 w 5913120"/>
              <a:gd name="connsiteY0" fmla="*/ 249 h 5121825"/>
              <a:gd name="connsiteX1" fmla="*/ 5464810 w 5913120"/>
              <a:gd name="connsiteY1" fmla="*/ 1146995 h 5121825"/>
              <a:gd name="connsiteX2" fmla="*/ 5913120 w 5913120"/>
              <a:gd name="connsiteY2" fmla="*/ 1461320 h 5121825"/>
              <a:gd name="connsiteX3" fmla="*/ 5913120 w 5913120"/>
              <a:gd name="connsiteY3" fmla="*/ 3660960 h 5121825"/>
              <a:gd name="connsiteX4" fmla="*/ 5464810 w 5913120"/>
              <a:gd name="connsiteY4" fmla="*/ 3975285 h 5121825"/>
              <a:gd name="connsiteX5" fmla="*/ 1993900 w 5913120"/>
              <a:gd name="connsiteY5" fmla="*/ 5070025 h 5121825"/>
              <a:gd name="connsiteX6" fmla="*/ 443230 w 5913120"/>
              <a:gd name="connsiteY6" fmla="*/ 4009575 h 5121825"/>
              <a:gd name="connsiteX7" fmla="*/ 0 w 5913120"/>
              <a:gd name="connsiteY7" fmla="*/ 2561140 h 5121825"/>
              <a:gd name="connsiteX8" fmla="*/ 443230 w 5913120"/>
              <a:gd name="connsiteY8" fmla="*/ 1112705 h 5121825"/>
              <a:gd name="connsiteX9" fmla="*/ 1993900 w 5913120"/>
              <a:gd name="connsiteY9" fmla="*/ 52255 h 5121825"/>
              <a:gd name="connsiteX10" fmla="*/ 2558665 w 5913120"/>
              <a:gd name="connsiteY10" fmla="*/ 249 h 5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3120" h="5121825">
                <a:moveTo>
                  <a:pt x="2558665" y="249"/>
                </a:moveTo>
                <a:cubicBezTo>
                  <a:pt x="3404607" y="11384"/>
                  <a:pt x="4379793" y="395790"/>
                  <a:pt x="5464810" y="1146995"/>
                </a:cubicBezTo>
                <a:cubicBezTo>
                  <a:pt x="5611495" y="1248595"/>
                  <a:pt x="5760720" y="1352735"/>
                  <a:pt x="5913120" y="1461320"/>
                </a:cubicBezTo>
                <a:lnTo>
                  <a:pt x="5913120" y="3660960"/>
                </a:lnTo>
                <a:cubicBezTo>
                  <a:pt x="5760720" y="3769545"/>
                  <a:pt x="5611495" y="3873685"/>
                  <a:pt x="5464810" y="3975285"/>
                </a:cubicBezTo>
                <a:cubicBezTo>
                  <a:pt x="4129405" y="4899845"/>
                  <a:pt x="2960370" y="5267510"/>
                  <a:pt x="1993900" y="5070025"/>
                </a:cubicBezTo>
                <a:cubicBezTo>
                  <a:pt x="1206500" y="4908735"/>
                  <a:pt x="716280" y="4403910"/>
                  <a:pt x="443230" y="4009575"/>
                </a:cubicBezTo>
                <a:cubicBezTo>
                  <a:pt x="163830" y="3605080"/>
                  <a:pt x="7620" y="3093905"/>
                  <a:pt x="0" y="2561140"/>
                </a:cubicBezTo>
                <a:cubicBezTo>
                  <a:pt x="7620" y="2028375"/>
                  <a:pt x="163830" y="1517200"/>
                  <a:pt x="443230" y="1112705"/>
                </a:cubicBezTo>
                <a:cubicBezTo>
                  <a:pt x="716280" y="718370"/>
                  <a:pt x="1207135" y="213545"/>
                  <a:pt x="1993900" y="52255"/>
                </a:cubicBezTo>
                <a:cubicBezTo>
                  <a:pt x="2175113" y="14989"/>
                  <a:pt x="2363448" y="-2320"/>
                  <a:pt x="2558665" y="249"/>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B72A8B75-C3F6-5745-569D-3C702417A10B}"/>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A76E760-35F0-85A0-1C58-985B33F132B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7294D102-A495-10FD-ACAD-1E1EAE4A6C09}"/>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B75D8FF-5540-3B4A-6C01-D0D20AC0D6B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84997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AF18C59F-8771-F012-D13F-FDA7D42C1081}"/>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4A2E2E26-7FC1-4963-8060-6EE7CE7B4B4F}"/>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0EA08E47-4D11-7B9C-115A-62FE369685D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47951787-092B-C16A-B5A8-45C9FCE9C49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686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1365766" y="2559688"/>
            <a:ext cx="7445829" cy="1600438"/>
          </a:xfrm>
        </p:spPr>
        <p:txBody>
          <a:bodyPr anchor="ctr">
            <a:noAutofit/>
          </a:bodyPr>
          <a:lstStyle>
            <a:lvl1pPr algn="l">
              <a:defRPr sz="6000" spc="-150"/>
            </a:lvl1pPr>
          </a:lstStyle>
          <a:p>
            <a:r>
              <a:rPr lang="en-US"/>
              <a:t>Closing Title</a:t>
            </a: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531" y="1374642"/>
            <a:ext cx="3758751" cy="714745"/>
          </a:xfrm>
          <a:prstGeom prst="rect">
            <a:avLst/>
          </a:prstGeom>
        </p:spPr>
      </p:pic>
      <p:sp>
        <p:nvSpPr>
          <p:cNvPr id="5" name="Text Placeholder 4">
            <a:extLst>
              <a:ext uri="{FF2B5EF4-FFF2-40B4-BE49-F238E27FC236}">
                <a16:creationId xmlns:a16="http://schemas.microsoft.com/office/drawing/2014/main" id="{B4D148C0-ADA9-BD3F-972C-6C28C011CD8A}"/>
              </a:ext>
            </a:extLst>
          </p:cNvPr>
          <p:cNvSpPr>
            <a:spLocks noGrp="1"/>
          </p:cNvSpPr>
          <p:nvPr>
            <p:ph type="body" sz="quarter" idx="10"/>
          </p:nvPr>
        </p:nvSpPr>
        <p:spPr>
          <a:xfrm>
            <a:off x="1365250" y="4502150"/>
            <a:ext cx="7345363" cy="15351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honda Weiss Center logo" descr="Rhonda Weiss Center for Accessible Idea Data">
            <a:extLst>
              <a:ext uri="{FF2B5EF4-FFF2-40B4-BE49-F238E27FC236}">
                <a16:creationId xmlns:a16="http://schemas.microsoft.com/office/drawing/2014/main" id="{88F14647-E2E0-D728-CF02-DE8371171F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pic>
        <p:nvPicPr>
          <p:cNvPr id="8" name="OSEP Logo" descr="Ideas that Work: The Office of Special Education Programs in the United States Department of Education">
            <a:extLst>
              <a:ext uri="{FF2B5EF4-FFF2-40B4-BE49-F238E27FC236}">
                <a16:creationId xmlns:a16="http://schemas.microsoft.com/office/drawing/2014/main" id="{CC8C0CEC-84AD-FB6D-ABED-6D233FA8D01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0613" y="4594971"/>
            <a:ext cx="1356818" cy="1356818"/>
          </a:xfrm>
          <a:prstGeom prst="rect">
            <a:avLst/>
          </a:prstGeom>
        </p:spPr>
      </p:pic>
    </p:spTree>
    <p:extLst>
      <p:ext uri="{BB962C8B-B14F-4D97-AF65-F5344CB8AC3E}">
        <p14:creationId xmlns:p14="http://schemas.microsoft.com/office/powerpoint/2010/main" val="3192529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272144" y="365125"/>
            <a:ext cx="3662014"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272144" y="1825625"/>
            <a:ext cx="3662014"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p:txBody>
      </p:sp>
      <p:sp>
        <p:nvSpPr>
          <p:cNvPr id="108" name="Freeform: Shape 107">
            <a:extLst>
              <a:ext uri="{FF2B5EF4-FFF2-40B4-BE49-F238E27FC236}">
                <a16:creationId xmlns:a16="http://schemas.microsoft.com/office/drawing/2014/main" id="{BCA37C0E-242A-2DE0-C3BB-6DB10AEA89EA}"/>
              </a:ext>
              <a:ext uri="{C183D7F6-B498-43B3-948B-1728B52AA6E4}">
                <adec:decorative xmlns:adec="http://schemas.microsoft.com/office/drawing/2017/decorative" val="1"/>
              </a:ext>
            </a:extLst>
          </p:cNvPr>
          <p:cNvSpPr/>
          <p:nvPr/>
        </p:nvSpPr>
        <p:spPr>
          <a:xfrm>
            <a:off x="3908142" y="29"/>
            <a:ext cx="8284491" cy="6857970"/>
          </a:xfrm>
          <a:custGeom>
            <a:avLst/>
            <a:gdLst>
              <a:gd name="connsiteX0" fmla="*/ 8283857 w 8284491"/>
              <a:gd name="connsiteY0" fmla="*/ 2357725 h 6857970"/>
              <a:gd name="connsiteX1" fmla="*/ 6828438 w 8284491"/>
              <a:gd name="connsiteY1" fmla="*/ 1301720 h 6857970"/>
              <a:gd name="connsiteX2" fmla="*/ 2689507 w 8284491"/>
              <a:gd name="connsiteY2" fmla="*/ 69820 h 6857970"/>
              <a:gd name="connsiteX3" fmla="*/ 599722 w 8284491"/>
              <a:gd name="connsiteY3" fmla="*/ 1486506 h 6857970"/>
              <a:gd name="connsiteX4" fmla="*/ 4092 w 8284491"/>
              <a:gd name="connsiteY4" fmla="*/ 3301971 h 6857970"/>
              <a:gd name="connsiteX5" fmla="*/ 282 w 8284491"/>
              <a:gd name="connsiteY5" fmla="*/ 3354041 h 6857970"/>
              <a:gd name="connsiteX6" fmla="*/ 282 w 8284491"/>
              <a:gd name="connsiteY6" fmla="*/ 3428971 h 6857970"/>
              <a:gd name="connsiteX7" fmla="*/ 282 w 8284491"/>
              <a:gd name="connsiteY7" fmla="*/ 3503900 h 6857970"/>
              <a:gd name="connsiteX8" fmla="*/ 4092 w 8284491"/>
              <a:gd name="connsiteY8" fmla="*/ 3555971 h 6857970"/>
              <a:gd name="connsiteX9" fmla="*/ 597817 w 8284491"/>
              <a:gd name="connsiteY9" fmla="*/ 5372071 h 6857970"/>
              <a:gd name="connsiteX10" fmla="*/ 2688238 w 8284491"/>
              <a:gd name="connsiteY10" fmla="*/ 6789390 h 6857970"/>
              <a:gd name="connsiteX11" fmla="*/ 3384832 w 8284491"/>
              <a:gd name="connsiteY11" fmla="*/ 6857971 h 6857970"/>
              <a:gd name="connsiteX12" fmla="*/ 6829073 w 8284491"/>
              <a:gd name="connsiteY12" fmla="*/ 5560666 h 6857970"/>
              <a:gd name="connsiteX13" fmla="*/ 8284492 w 8284491"/>
              <a:gd name="connsiteY13" fmla="*/ 4505296 h 6857970"/>
              <a:gd name="connsiteX14" fmla="*/ 8284492 w 8284491"/>
              <a:gd name="connsiteY14" fmla="*/ 2357725 h 6857970"/>
              <a:gd name="connsiteX15" fmla="*/ 6334407 w 8284491"/>
              <a:gd name="connsiteY15" fmla="*/ 4843751 h 6857970"/>
              <a:gd name="connsiteX16" fmla="*/ 2863497 w 8284491"/>
              <a:gd name="connsiteY16" fmla="*/ 5938491 h 6857970"/>
              <a:gd name="connsiteX17" fmla="*/ 1312827 w 8284491"/>
              <a:gd name="connsiteY17" fmla="*/ 4878041 h 6857970"/>
              <a:gd name="connsiteX18" fmla="*/ 869597 w 8284491"/>
              <a:gd name="connsiteY18" fmla="*/ 3429605 h 6857970"/>
              <a:gd name="connsiteX19" fmla="*/ 1312827 w 8284491"/>
              <a:gd name="connsiteY19" fmla="*/ 1981170 h 6857970"/>
              <a:gd name="connsiteX20" fmla="*/ 2863497 w 8284491"/>
              <a:gd name="connsiteY20" fmla="*/ 920720 h 6857970"/>
              <a:gd name="connsiteX21" fmla="*/ 6334407 w 8284491"/>
              <a:gd name="connsiteY21" fmla="*/ 2015460 h 6857970"/>
              <a:gd name="connsiteX22" fmla="*/ 8247663 w 8284491"/>
              <a:gd name="connsiteY22" fmla="*/ 3429605 h 6857970"/>
              <a:gd name="connsiteX23" fmla="*/ 6334407 w 8284491"/>
              <a:gd name="connsiteY23" fmla="*/ 4843751 h 685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84491" h="6857970">
                <a:moveTo>
                  <a:pt x="8283857" y="2357725"/>
                </a:moveTo>
                <a:cubicBezTo>
                  <a:pt x="7768873" y="1964025"/>
                  <a:pt x="7285002" y="1617950"/>
                  <a:pt x="6828438" y="1301720"/>
                </a:cubicBezTo>
                <a:cubicBezTo>
                  <a:pt x="5290467" y="236190"/>
                  <a:pt x="3898547" y="-178465"/>
                  <a:pt x="2689507" y="69820"/>
                </a:cubicBezTo>
                <a:cubicBezTo>
                  <a:pt x="1565557" y="299690"/>
                  <a:pt x="898172" y="1055975"/>
                  <a:pt x="599722" y="1486506"/>
                </a:cubicBezTo>
                <a:cubicBezTo>
                  <a:pt x="242852" y="2000856"/>
                  <a:pt x="34572" y="2639031"/>
                  <a:pt x="4092" y="3301971"/>
                </a:cubicBezTo>
                <a:cubicBezTo>
                  <a:pt x="2187" y="3319116"/>
                  <a:pt x="917" y="3336261"/>
                  <a:pt x="282" y="3354041"/>
                </a:cubicBezTo>
                <a:cubicBezTo>
                  <a:pt x="282" y="3379441"/>
                  <a:pt x="282" y="3404205"/>
                  <a:pt x="282" y="3428971"/>
                </a:cubicBezTo>
                <a:cubicBezTo>
                  <a:pt x="282" y="3453736"/>
                  <a:pt x="-353" y="3479136"/>
                  <a:pt x="282" y="3503900"/>
                </a:cubicBezTo>
                <a:cubicBezTo>
                  <a:pt x="282" y="3521680"/>
                  <a:pt x="1552" y="3538825"/>
                  <a:pt x="4092" y="3555971"/>
                </a:cubicBezTo>
                <a:cubicBezTo>
                  <a:pt x="33937" y="4217641"/>
                  <a:pt x="240947" y="4857721"/>
                  <a:pt x="597817" y="5372071"/>
                </a:cubicBezTo>
                <a:cubicBezTo>
                  <a:pt x="894362" y="5802601"/>
                  <a:pt x="1562382" y="6559521"/>
                  <a:pt x="2688238" y="6789390"/>
                </a:cubicBezTo>
                <a:cubicBezTo>
                  <a:pt x="2914297" y="6834476"/>
                  <a:pt x="3146072" y="6857971"/>
                  <a:pt x="3384832" y="6857971"/>
                </a:cubicBezTo>
                <a:cubicBezTo>
                  <a:pt x="4421788" y="6857971"/>
                  <a:pt x="5576217" y="6421726"/>
                  <a:pt x="6829073" y="5560666"/>
                </a:cubicBezTo>
                <a:cubicBezTo>
                  <a:pt x="7285638" y="5244436"/>
                  <a:pt x="7769507" y="4898361"/>
                  <a:pt x="8284492" y="4505296"/>
                </a:cubicBezTo>
                <a:lnTo>
                  <a:pt x="8284492" y="2357725"/>
                </a:lnTo>
                <a:close/>
                <a:moveTo>
                  <a:pt x="6334407" y="4843751"/>
                </a:moveTo>
                <a:cubicBezTo>
                  <a:pt x="4999002" y="5768311"/>
                  <a:pt x="3829967" y="6135976"/>
                  <a:pt x="2863497" y="5938491"/>
                </a:cubicBezTo>
                <a:cubicBezTo>
                  <a:pt x="2076097" y="5777201"/>
                  <a:pt x="1585877" y="5272376"/>
                  <a:pt x="1312827" y="4878041"/>
                </a:cubicBezTo>
                <a:cubicBezTo>
                  <a:pt x="1033427" y="4473546"/>
                  <a:pt x="877217" y="3962371"/>
                  <a:pt x="869597" y="3429605"/>
                </a:cubicBezTo>
                <a:cubicBezTo>
                  <a:pt x="877217" y="2896841"/>
                  <a:pt x="1033427" y="2385666"/>
                  <a:pt x="1312827" y="1981170"/>
                </a:cubicBezTo>
                <a:cubicBezTo>
                  <a:pt x="1585877" y="1586835"/>
                  <a:pt x="2076732" y="1082010"/>
                  <a:pt x="2863497" y="920720"/>
                </a:cubicBezTo>
                <a:cubicBezTo>
                  <a:pt x="3829967" y="721330"/>
                  <a:pt x="4999002" y="1090900"/>
                  <a:pt x="6334407" y="2015460"/>
                </a:cubicBezTo>
                <a:cubicBezTo>
                  <a:pt x="6922417" y="2422496"/>
                  <a:pt x="7556782" y="2880966"/>
                  <a:pt x="8247663" y="3429605"/>
                </a:cubicBezTo>
                <a:cubicBezTo>
                  <a:pt x="7556782" y="3978246"/>
                  <a:pt x="6922417" y="4436716"/>
                  <a:pt x="6334407" y="4843751"/>
                </a:cubicBezTo>
                <a:close/>
              </a:path>
            </a:pathLst>
          </a:custGeom>
          <a:solidFill>
            <a:schemeClr val="accent2">
              <a:alpha val="20000"/>
            </a:schemeClr>
          </a:solidFill>
          <a:ln w="6350" cap="flat">
            <a:noFill/>
            <a:prstDash val="solid"/>
            <a:miter/>
          </a:ln>
        </p:spPr>
        <p:txBody>
          <a:bodyPr rtlCol="0" anchor="ctr"/>
          <a:lstStyle/>
          <a:p>
            <a:endParaRPr lang="en-US"/>
          </a:p>
        </p:txBody>
      </p:sp>
      <p:sp>
        <p:nvSpPr>
          <p:cNvPr id="120" name="Picture Placeholder 119">
            <a:extLst>
              <a:ext uri="{FF2B5EF4-FFF2-40B4-BE49-F238E27FC236}">
                <a16:creationId xmlns:a16="http://schemas.microsoft.com/office/drawing/2014/main" id="{A0D60140-EA86-84CF-3EA4-62487C3E3D3D}"/>
              </a:ext>
            </a:extLst>
          </p:cNvPr>
          <p:cNvSpPr>
            <a:spLocks noGrp="1"/>
          </p:cNvSpPr>
          <p:nvPr>
            <p:ph type="pic" sz="quarter" idx="10"/>
          </p:nvPr>
        </p:nvSpPr>
        <p:spPr>
          <a:xfrm>
            <a:off x="4777740" y="868267"/>
            <a:ext cx="7378065" cy="5122052"/>
          </a:xfrm>
          <a:custGeom>
            <a:avLst/>
            <a:gdLst>
              <a:gd name="connsiteX0" fmla="*/ 2558665 w 7378065"/>
              <a:gd name="connsiteY0" fmla="*/ 241 h 5122052"/>
              <a:gd name="connsiteX1" fmla="*/ 5464810 w 7378065"/>
              <a:gd name="connsiteY1" fmla="*/ 1147222 h 5122052"/>
              <a:gd name="connsiteX2" fmla="*/ 7378065 w 7378065"/>
              <a:gd name="connsiteY2" fmla="*/ 2561367 h 5122052"/>
              <a:gd name="connsiteX3" fmla="*/ 5464810 w 7378065"/>
              <a:gd name="connsiteY3" fmla="*/ 3975512 h 5122052"/>
              <a:gd name="connsiteX4" fmla="*/ 1993900 w 7378065"/>
              <a:gd name="connsiteY4" fmla="*/ 5070252 h 5122052"/>
              <a:gd name="connsiteX5" fmla="*/ 443230 w 7378065"/>
              <a:gd name="connsiteY5" fmla="*/ 4009802 h 5122052"/>
              <a:gd name="connsiteX6" fmla="*/ 0 w 7378065"/>
              <a:gd name="connsiteY6" fmla="*/ 2561367 h 5122052"/>
              <a:gd name="connsiteX7" fmla="*/ 443230 w 7378065"/>
              <a:gd name="connsiteY7" fmla="*/ 1112932 h 5122052"/>
              <a:gd name="connsiteX8" fmla="*/ 1993900 w 7378065"/>
              <a:gd name="connsiteY8" fmla="*/ 52482 h 5122052"/>
              <a:gd name="connsiteX9" fmla="*/ 2558665 w 7378065"/>
              <a:gd name="connsiteY9" fmla="*/ 241 h 51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065" h="5122052">
                <a:moveTo>
                  <a:pt x="2558665" y="241"/>
                </a:moveTo>
                <a:cubicBezTo>
                  <a:pt x="3404607" y="11192"/>
                  <a:pt x="4379793" y="396017"/>
                  <a:pt x="5464810" y="1147222"/>
                </a:cubicBezTo>
                <a:cubicBezTo>
                  <a:pt x="6052820" y="1554257"/>
                  <a:pt x="6687185" y="2012727"/>
                  <a:pt x="7378065" y="2561367"/>
                </a:cubicBezTo>
                <a:cubicBezTo>
                  <a:pt x="6687185" y="3110007"/>
                  <a:pt x="6052820" y="3568477"/>
                  <a:pt x="5464810" y="3975512"/>
                </a:cubicBezTo>
                <a:cubicBezTo>
                  <a:pt x="4129405" y="4900072"/>
                  <a:pt x="2960370" y="5267737"/>
                  <a:pt x="1993900" y="5070252"/>
                </a:cubicBezTo>
                <a:cubicBezTo>
                  <a:pt x="1206500" y="4908962"/>
                  <a:pt x="716280" y="4404137"/>
                  <a:pt x="443230" y="4009802"/>
                </a:cubicBezTo>
                <a:cubicBezTo>
                  <a:pt x="163830" y="3605307"/>
                  <a:pt x="7620" y="3094132"/>
                  <a:pt x="0" y="2561367"/>
                </a:cubicBezTo>
                <a:cubicBezTo>
                  <a:pt x="7620" y="2028602"/>
                  <a:pt x="163830" y="1517427"/>
                  <a:pt x="443230" y="1112932"/>
                </a:cubicBezTo>
                <a:cubicBezTo>
                  <a:pt x="716280" y="718597"/>
                  <a:pt x="1207135" y="213772"/>
                  <a:pt x="1993900" y="52482"/>
                </a:cubicBezTo>
                <a:cubicBezTo>
                  <a:pt x="2175114" y="15097"/>
                  <a:pt x="2363448" y="-2287"/>
                  <a:pt x="2558665" y="241"/>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917DA3D5-8197-4196-780C-C39BE5A59180}"/>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88751352-F2EC-99CF-7B7D-CDBCC05926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23D2574B-9A64-126A-6D8A-EE119974752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0936EE2A-F5D1-09F1-726C-120579578C7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66273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997EC32B-0820-F755-DE61-5E5847FD6C09}"/>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10780BB3-3B8F-6DF0-4B18-C001E09188C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C40BB647-F338-337C-4EE1-00FD0746D918}"/>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54091844-84E4-8D94-6EB9-DBE05CC01DC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78158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206979"/>
            <a:ext cx="7445829" cy="969744"/>
          </a:xfrm>
        </p:spPr>
        <p:txBody>
          <a:bodyPr anchor="b">
            <a:noAutofit/>
          </a:bodyPr>
          <a:lstStyle>
            <a:lvl1pPr algn="l">
              <a:defRPr sz="6000" spc="-15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4201716"/>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11" name="TextBox 10">
            <a:extLst>
              <a:ext uri="{FF2B5EF4-FFF2-40B4-BE49-F238E27FC236}">
                <a16:creationId xmlns:a16="http://schemas.microsoft.com/office/drawing/2014/main" id="{2DBEE3C0-6D4B-0643-A683-CD1AFBA8B122}"/>
              </a:ext>
            </a:extLst>
          </p:cNvPr>
          <p:cNvSpPr txBox="1"/>
          <p:nvPr userDrawn="1"/>
        </p:nvSpPr>
        <p:spPr>
          <a:xfrm>
            <a:off x="342900" y="5748377"/>
            <a:ext cx="7698105"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855424"/>
            <a:ext cx="3758751" cy="714745"/>
          </a:xfrm>
          <a:prstGeom prst="rect">
            <a:avLst/>
          </a:prstGeom>
        </p:spPr>
      </p:pic>
      <p:pic>
        <p:nvPicPr>
          <p:cNvPr id="14" name="Graphic 13" descr="Ideas that Work: The Office of Special Education Programs in the United States Department of Education">
            <a:extLst>
              <a:ext uri="{FF2B5EF4-FFF2-40B4-BE49-F238E27FC236}">
                <a16:creationId xmlns:a16="http://schemas.microsoft.com/office/drawing/2014/main" id="{8D9FFD42-F52A-E90D-8344-B6D5E7E2F1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977" y="391922"/>
            <a:ext cx="1641750" cy="1641750"/>
          </a:xfrm>
          <a:prstGeom prst="rect">
            <a:avLst/>
          </a:prstGeom>
        </p:spPr>
      </p:pic>
      <p:grpSp>
        <p:nvGrpSpPr>
          <p:cNvPr id="4" name="Footer">
            <a:extLst>
              <a:ext uri="{FF2B5EF4-FFF2-40B4-BE49-F238E27FC236}">
                <a16:creationId xmlns:a16="http://schemas.microsoft.com/office/drawing/2014/main" id="{2BF10588-A26B-03A7-5738-F72443279779}"/>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55492325-5300-5F5A-33B8-EA9C6D904DE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1614427F-BBB7-C37D-550A-85A9E3C52FD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7" name="Rhonda Weiss Center logo" descr="Rhonda Weiss Center for Accessible Idea Data">
              <a:extLst>
                <a:ext uri="{FF2B5EF4-FFF2-40B4-BE49-F238E27FC236}">
                  <a16:creationId xmlns:a16="http://schemas.microsoft.com/office/drawing/2014/main" id="{3A4B6332-988F-FA25-C0E9-AF213A9E211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9303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4" name="Full RWC Logo" descr="Rhonda Weiss Center for Accessible Idea Data">
            <a:extLst>
              <a:ext uri="{FF2B5EF4-FFF2-40B4-BE49-F238E27FC236}">
                <a16:creationId xmlns:a16="http://schemas.microsoft.com/office/drawing/2014/main" id="{9A57319B-1024-E970-1ABE-DF6A399639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11" name="Footer">
            <a:extLst>
              <a:ext uri="{FF2B5EF4-FFF2-40B4-BE49-F238E27FC236}">
                <a16:creationId xmlns:a16="http://schemas.microsoft.com/office/drawing/2014/main" id="{A7D0DD3C-AFB6-174B-68D0-D2E3D3D104A1}"/>
              </a:ext>
            </a:extLst>
          </p:cNvPr>
          <p:cNvGrpSpPr/>
          <p:nvPr userDrawn="1"/>
        </p:nvGrpSpPr>
        <p:grpSpPr>
          <a:xfrm>
            <a:off x="0" y="6386635"/>
            <a:ext cx="12192000" cy="471365"/>
            <a:chOff x="0" y="6386635"/>
            <a:chExt cx="12192000" cy="471365"/>
          </a:xfrm>
        </p:grpSpPr>
        <p:sp>
          <p:nvSpPr>
            <p:cNvPr id="12" name="Background shape">
              <a:extLst>
                <a:ext uri="{FF2B5EF4-FFF2-40B4-BE49-F238E27FC236}">
                  <a16:creationId xmlns:a16="http://schemas.microsoft.com/office/drawing/2014/main" id="{4877F698-C309-B0B1-402F-6E4F877582E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3" name="Slide Number">
              <a:extLst>
                <a:ext uri="{FF2B5EF4-FFF2-40B4-BE49-F238E27FC236}">
                  <a16:creationId xmlns:a16="http://schemas.microsoft.com/office/drawing/2014/main" id="{4D7B3D42-B8BC-9403-3868-8C18CFE1B30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4B64FB4E-AF0E-247B-2017-21860ECD90F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95820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pic>
        <p:nvPicPr>
          <p:cNvPr id="7" name="Full RWC Logo" descr="Rhonda Weiss Center for Accessible Idea Data">
            <a:extLst>
              <a:ext uri="{FF2B5EF4-FFF2-40B4-BE49-F238E27FC236}">
                <a16:creationId xmlns:a16="http://schemas.microsoft.com/office/drawing/2014/main" id="{09938460-CB2E-9688-3CF5-16648BB60B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4" name="Footer">
            <a:extLst>
              <a:ext uri="{FF2B5EF4-FFF2-40B4-BE49-F238E27FC236}">
                <a16:creationId xmlns:a16="http://schemas.microsoft.com/office/drawing/2014/main" id="{E5F00421-8A4E-5C42-E785-D141B379CBFD}"/>
              </a:ext>
            </a:extLst>
          </p:cNvPr>
          <p:cNvGrpSpPr/>
          <p:nvPr userDrawn="1"/>
        </p:nvGrpSpPr>
        <p:grpSpPr>
          <a:xfrm>
            <a:off x="0" y="6386635"/>
            <a:ext cx="12192000" cy="471365"/>
            <a:chOff x="0" y="6386635"/>
            <a:chExt cx="12192000" cy="471365"/>
          </a:xfrm>
        </p:grpSpPr>
        <p:sp>
          <p:nvSpPr>
            <p:cNvPr id="11" name="Background shape">
              <a:extLst>
                <a:ext uri="{FF2B5EF4-FFF2-40B4-BE49-F238E27FC236}">
                  <a16:creationId xmlns:a16="http://schemas.microsoft.com/office/drawing/2014/main" id="{BDC21A3D-14F2-6A5F-2996-9F62FE6CCD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2" name="Slide Number">
              <a:extLst>
                <a:ext uri="{FF2B5EF4-FFF2-40B4-BE49-F238E27FC236}">
                  <a16:creationId xmlns:a16="http://schemas.microsoft.com/office/drawing/2014/main" id="{021D42CB-B4F3-6A45-16E4-62C5574DB0A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3" name="Rhonda Weiss Center logo" descr="Rhonda Weiss Center for Accessible Idea Data">
              <a:extLst>
                <a:ext uri="{FF2B5EF4-FFF2-40B4-BE49-F238E27FC236}">
                  <a16:creationId xmlns:a16="http://schemas.microsoft.com/office/drawing/2014/main" id="{BFF8660A-E3A9-C6DC-5E00-85FAAD3CEB38}"/>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7460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2016693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03200" ty="-30480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692998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dpi="0" rotWithShape="1">
            <a:blip r:embed="rId2"/>
            <a:srcRect/>
            <a:tile tx="0" ty="0" sx="60000" sy="60000" flip="none" algn="ctr"/>
          </a:blipFill>
        </p:spPr>
        <p:txBody>
          <a:bodyPr wrap="square">
            <a:noAutofit/>
          </a:bodyPr>
          <a:lstStyle>
            <a:lvl1pPr marL="0" indent="0" algn="ctr">
              <a:buNone/>
              <a:defRPr/>
            </a:lvl1pPr>
          </a:lstStyle>
          <a:p>
            <a:r>
              <a:rPr lang="en-US"/>
              <a:t>Image</a:t>
            </a:r>
          </a:p>
          <a:p>
            <a:r>
              <a:rPr lang="en-US"/>
              <a:t>Placeholder</a:t>
            </a:r>
          </a:p>
        </p:txBody>
      </p:sp>
    </p:spTree>
    <p:extLst>
      <p:ext uri="{BB962C8B-B14F-4D97-AF65-F5344CB8AC3E}">
        <p14:creationId xmlns:p14="http://schemas.microsoft.com/office/powerpoint/2010/main" val="3389513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2" name="Slide Number Placeholder 5">
            <a:extLst>
              <a:ext uri="{FF2B5EF4-FFF2-40B4-BE49-F238E27FC236}">
                <a16:creationId xmlns:a16="http://schemas.microsoft.com/office/drawing/2014/main" id="{F117246E-7F43-3654-90C9-090EA7552E69}"/>
              </a:ext>
            </a:extLst>
          </p:cNvPr>
          <p:cNvSpPr txBox="1">
            <a:spLocks/>
          </p:cNvSpPr>
          <p:nvPr userDrawn="1"/>
        </p:nvSpPr>
        <p:spPr>
          <a:xfrm>
            <a:off x="7928112" y="6283949"/>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425247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621725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12" name="Text Placeholder 11">
            <a:extLst>
              <a:ext uri="{FF2B5EF4-FFF2-40B4-BE49-F238E27FC236}">
                <a16:creationId xmlns:a16="http://schemas.microsoft.com/office/drawing/2014/main" id="{B35AB6FB-7C2C-CD08-D53C-70556CD4C8BE}"/>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
        <p:nvSpPr>
          <p:cNvPr id="2" name="Slide Number Placeholder 5">
            <a:extLst>
              <a:ext uri="{FF2B5EF4-FFF2-40B4-BE49-F238E27FC236}">
                <a16:creationId xmlns:a16="http://schemas.microsoft.com/office/drawing/2014/main" id="{9E1F45A0-170F-373B-CC1B-9022FB11C1B9}"/>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9014490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bg1"/>
                </a:solidFill>
                <a:latin typeface="Public Sans" pitchFamily="2" charset="0"/>
                <a:cs typeface="Arial" panose="020B0604020202020204" pitchFamily="34" charset="0"/>
              </a:rPr>
              <a:pPr algn="r"/>
              <a:t>‹#›</a:t>
            </a:fld>
            <a:endParaRPr lang="en-US" sz="1000" b="0" spc="100" baseline="0">
              <a:solidFill>
                <a:schemeClr val="bg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11F644AD-26F0-2343-4222-1B3DD550DACC}"/>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884053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a:ln>
            <a:noFill/>
          </a:ln>
        </p:spPr>
        <p:txBody>
          <a:bodyPr wrap="square">
            <a:noAutofit/>
          </a:bodyPr>
          <a:lstStyle>
            <a:lvl1pPr marL="0" indent="0" algn="ctr">
              <a:buNone/>
              <a:defRPr/>
            </a:lvl1pPr>
          </a:lstStyle>
          <a:p>
            <a:r>
              <a:rPr lang="en-US"/>
              <a:t>Image</a:t>
            </a:r>
          </a:p>
          <a:p>
            <a:r>
              <a:rPr lang="en-US"/>
              <a:t>Placeholder</a:t>
            </a:r>
          </a:p>
        </p:txBody>
      </p:sp>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7D545332-C019-F7FD-7D45-028C40B04166}"/>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22045670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12" name="Title 1">
            <a:extLst>
              <a:ext uri="{FF2B5EF4-FFF2-40B4-BE49-F238E27FC236}">
                <a16:creationId xmlns:a16="http://schemas.microsoft.com/office/drawing/2014/main" id="{8B01C9D1-B089-070C-50EA-734C042737A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3" name="Text Placeholder 2">
            <a:extLst>
              <a:ext uri="{FF2B5EF4-FFF2-40B4-BE49-F238E27FC236}">
                <a16:creationId xmlns:a16="http://schemas.microsoft.com/office/drawing/2014/main" id="{3D2ADEFB-B382-8732-C285-56D15C95FD8A}"/>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6" name="RWC Logo Eye Icon" descr="RWC Logo Eye Icon">
            <a:extLst>
              <a:ext uri="{FF2B5EF4-FFF2-40B4-BE49-F238E27FC236}">
                <a16:creationId xmlns:a16="http://schemas.microsoft.com/office/drawing/2014/main" id="{2676CA41-07C5-5695-385B-ACF69152E3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
        <p:nvSpPr>
          <p:cNvPr id="2" name="Slide Number Placeholder 5">
            <a:extLst>
              <a:ext uri="{FF2B5EF4-FFF2-40B4-BE49-F238E27FC236}">
                <a16:creationId xmlns:a16="http://schemas.microsoft.com/office/drawing/2014/main" id="{5EE1B1E6-D614-CEA3-185A-981EF8EEBC4F}"/>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801903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1270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0" name="Title 1">
            <a:extLst>
              <a:ext uri="{FF2B5EF4-FFF2-40B4-BE49-F238E27FC236}">
                <a16:creationId xmlns:a16="http://schemas.microsoft.com/office/drawing/2014/main" id="{68C425AD-663E-C471-FF26-F952DB61C73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1" name="Text Placeholder 2">
            <a:extLst>
              <a:ext uri="{FF2B5EF4-FFF2-40B4-BE49-F238E27FC236}">
                <a16:creationId xmlns:a16="http://schemas.microsoft.com/office/drawing/2014/main" id="{02E91D91-F1E7-2E11-3D12-871660C5C69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2" name="RWC Logo Eye Icon" descr="RWC Logo Eye Icon">
            <a:extLst>
              <a:ext uri="{FF2B5EF4-FFF2-40B4-BE49-F238E27FC236}">
                <a16:creationId xmlns:a16="http://schemas.microsoft.com/office/drawing/2014/main" id="{5EF7BD1A-FF6E-C622-9A6E-E003E6E26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Tree>
    <p:extLst>
      <p:ext uri="{BB962C8B-B14F-4D97-AF65-F5344CB8AC3E}">
        <p14:creationId xmlns:p14="http://schemas.microsoft.com/office/powerpoint/2010/main" val="2955097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13" name="Title 1">
            <a:extLst>
              <a:ext uri="{FF2B5EF4-FFF2-40B4-BE49-F238E27FC236}">
                <a16:creationId xmlns:a16="http://schemas.microsoft.com/office/drawing/2014/main" id="{2D1F3379-E8ED-3625-D72D-173E98AE1CF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4" name="Text Placeholder 2">
            <a:extLst>
              <a:ext uri="{FF2B5EF4-FFF2-40B4-BE49-F238E27FC236}">
                <a16:creationId xmlns:a16="http://schemas.microsoft.com/office/drawing/2014/main" id="{929B2746-9746-44C5-265D-13CC6C31A02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3" name="RWC Eye Logo" descr="The Eye Icon for the Rhonda Weiss Center for Accessible Idea Data">
            <a:extLst>
              <a:ext uri="{FF2B5EF4-FFF2-40B4-BE49-F238E27FC236}">
                <a16:creationId xmlns:a16="http://schemas.microsoft.com/office/drawing/2014/main" id="{A0A04D7E-5E2D-24E1-E78D-73BC8A1A2C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338" y="5374385"/>
            <a:ext cx="1979437" cy="1060704"/>
          </a:xfrm>
          <a:prstGeom prst="rect">
            <a:avLst/>
          </a:prstGeom>
        </p:spPr>
      </p:pic>
    </p:spTree>
    <p:extLst>
      <p:ext uri="{BB962C8B-B14F-4D97-AF65-F5344CB8AC3E}">
        <p14:creationId xmlns:p14="http://schemas.microsoft.com/office/powerpoint/2010/main" val="282373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2668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1390650" ty="0" sx="77000" sy="77000" flip="none" algn="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15290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44550" y="2118823"/>
            <a:ext cx="10515600" cy="240682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44550" y="4739177"/>
            <a:ext cx="10515600" cy="1127113"/>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Full RWC Logo" descr="The logo for the Rhonda Weiss Center for Accessible Idea Data">
            <a:extLst>
              <a:ext uri="{FF2B5EF4-FFF2-40B4-BE49-F238E27FC236}">
                <a16:creationId xmlns:a16="http://schemas.microsoft.com/office/drawing/2014/main" id="{04E8F82D-8C7F-C57D-E790-C8718922B5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550" y="991710"/>
            <a:ext cx="5002895" cy="951326"/>
          </a:xfrm>
          <a:prstGeom prst="rect">
            <a:avLst/>
          </a:prstGeom>
        </p:spPr>
      </p:pic>
      <p:pic>
        <p:nvPicPr>
          <p:cNvPr id="9" name="Graphic 8" descr="Ideas that Work: The Office of Special Education Programs in the United States Department of Education">
            <a:extLst>
              <a:ext uri="{FF2B5EF4-FFF2-40B4-BE49-F238E27FC236}">
                <a16:creationId xmlns:a16="http://schemas.microsoft.com/office/drawing/2014/main" id="{130C89DD-E9B2-A806-5D64-58EABD8B7AD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9190" y="722800"/>
            <a:ext cx="1356818" cy="1356818"/>
          </a:xfrm>
          <a:prstGeom prst="rect">
            <a:avLst/>
          </a:prstGeom>
        </p:spPr>
      </p:pic>
      <p:grpSp>
        <p:nvGrpSpPr>
          <p:cNvPr id="7" name="Footer">
            <a:extLst>
              <a:ext uri="{FF2B5EF4-FFF2-40B4-BE49-F238E27FC236}">
                <a16:creationId xmlns:a16="http://schemas.microsoft.com/office/drawing/2014/main" id="{242C60E4-0F45-8453-5628-6DBEE91FA1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FCBDE551-8F11-68B8-E376-C85976FAA99A}"/>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648E4CF-51F9-4E44-2718-845B0DE5624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17C1395E-1783-2F5C-03A5-F538C5D1F69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1283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Footer">
            <a:extLst>
              <a:ext uri="{FF2B5EF4-FFF2-40B4-BE49-F238E27FC236}">
                <a16:creationId xmlns:a16="http://schemas.microsoft.com/office/drawing/2014/main" id="{458A08FD-2489-6052-DFAF-1E9F2E40411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A9677B7E-D3B5-39C7-D2E9-13BF9217008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9" name="Rhonda Weiss Center logo" descr="Rhonda Weiss Center for Accessible Idea Data" hidden="1">
              <a:extLst>
                <a:ext uri="{FF2B5EF4-FFF2-40B4-BE49-F238E27FC236}">
                  <a16:creationId xmlns:a16="http://schemas.microsoft.com/office/drawing/2014/main" id="{E2C015B9-9531-C36A-DD1E-6F0805F72E70}"/>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D0B8224F-F0E1-AD8A-1257-234EC5CB2B1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0707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sv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9.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10" Type="http://schemas.openxmlformats.org/officeDocument/2006/relationships/theme" Target="../theme/theme4.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0636FB3C-7041-2E20-085E-78258D0BD9BE}"/>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B98B350B-1B56-347D-A8D8-51A0C836FC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561C8EAA-0BC9-8BD2-F3C2-BA223DBD454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4037BF5-5E00-DBA7-8246-92272EAA02C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85027417"/>
      </p:ext>
    </p:extLst>
  </p:cSld>
  <p:clrMap bg1="lt1" tx1="dk1" bg2="lt2" tx2="dk2" accent1="accent1" accent2="accent2" accent3="accent3" accent4="accent4" accent5="accent5" accent6="accent6" hlink="hlink" folHlink="folHlink"/>
  <p:sldLayoutIdLst>
    <p:sldLayoutId id="2147483804" r:id="rId1"/>
    <p:sldLayoutId id="2147483802" r:id="rId2"/>
    <p:sldLayoutId id="2147483785" r:id="rId3"/>
    <p:sldLayoutId id="2147483812" r:id="rId4"/>
    <p:sldLayoutId id="2147483810" r:id="rId5"/>
    <p:sldLayoutId id="2147483786" r:id="rId6"/>
    <p:sldLayoutId id="2147483811" r:id="rId7"/>
    <p:sldLayoutId id="2147483787" r:id="rId8"/>
    <p:sldLayoutId id="2147483788" r:id="rId9"/>
    <p:sldLayoutId id="2147483803" r:id="rId10"/>
    <p:sldLayoutId id="2147483789" r:id="rId11"/>
    <p:sldLayoutId id="2147483790" r:id="rId12"/>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568571"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56857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C7D6D995-23CA-D408-FAD3-AB84DC3BB499}"/>
              </a:ext>
              <a:ext uri="{C183D7F6-B498-43B3-948B-1728B52AA6E4}">
                <adec:decorative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45848" y="365125"/>
            <a:ext cx="1015904" cy="544384"/>
          </a:xfrm>
          <a:prstGeom prst="rect">
            <a:avLst/>
          </a:prstGeom>
        </p:spPr>
      </p:pic>
      <p:grpSp>
        <p:nvGrpSpPr>
          <p:cNvPr id="8" name="Footer">
            <a:extLst>
              <a:ext uri="{FF2B5EF4-FFF2-40B4-BE49-F238E27FC236}">
                <a16:creationId xmlns:a16="http://schemas.microsoft.com/office/drawing/2014/main" id="{583DA042-F9BD-F8D4-7473-595E226E398C}"/>
              </a:ext>
            </a:extLst>
          </p:cNvPr>
          <p:cNvGrpSpPr/>
          <p:nvPr userDrawn="1"/>
        </p:nvGrpSpPr>
        <p:grpSpPr>
          <a:xfrm>
            <a:off x="0" y="6386635"/>
            <a:ext cx="12192000" cy="471365"/>
            <a:chOff x="0" y="6386635"/>
            <a:chExt cx="12192000" cy="471365"/>
          </a:xfrm>
        </p:grpSpPr>
        <p:sp>
          <p:nvSpPr>
            <p:cNvPr id="10" name="Background shape">
              <a:extLst>
                <a:ext uri="{FF2B5EF4-FFF2-40B4-BE49-F238E27FC236}">
                  <a16:creationId xmlns:a16="http://schemas.microsoft.com/office/drawing/2014/main" id="{E6D94FCF-C404-8725-FA8F-69815846B83D}"/>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Rhonda Weiss Center logo" descr="Rhonda Weiss Center for Accessible Idea Data">
              <a:extLst>
                <a:ext uri="{FF2B5EF4-FFF2-40B4-BE49-F238E27FC236}">
                  <a16:creationId xmlns:a16="http://schemas.microsoft.com/office/drawing/2014/main" id="{EE7233CC-DFA6-ADF2-D2FE-6B07A6E1B00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E7AE69A-3788-2B0B-BAB1-AAE4B70AF0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21467916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808" r:id="rId4"/>
    <p:sldLayoutId id="2147483807" r:id="rId5"/>
    <p:sldLayoutId id="2147483801" r:id="rId6"/>
    <p:sldLayoutId id="2147483695" r:id="rId7"/>
    <p:sldLayoutId id="2147483696" r:id="rId8"/>
    <p:sldLayoutId id="2147483697" r:id="rId9"/>
    <p:sldLayoutId id="2147483707" r:id="rId10"/>
    <p:sldLayoutId id="2147483698" r:id="rId11"/>
    <p:sldLayoutId id="2147483809" r:id="rId12"/>
    <p:sldLayoutId id="2147483708" r:id="rId13"/>
    <p:sldLayoutId id="2147483798" r:id="rId14"/>
    <p:sldLayoutId id="2147483799" r:id="rId15"/>
    <p:sldLayoutId id="2147483699" r:id="rId16"/>
    <p:sldLayoutId id="2147483709" r:id="rId17"/>
    <p:sldLayoutId id="2147483700" r:id="rId18"/>
    <p:sldLayoutId id="2147483710" r:id="rId19"/>
    <p:sldLayoutId id="2147483800" r:id="rId20"/>
    <p:sldLayoutId id="2147483814" r:id="rId21"/>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BBEA181A-F416-3101-EA4A-FDBE265A76D6}"/>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DF148F67-98D8-7531-B0D6-EC8EDE129B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180727F1-FAF1-DA05-68A9-5E715A6C0E2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10" name="Slide Number">
            <a:extLst>
              <a:ext uri="{FF2B5EF4-FFF2-40B4-BE49-F238E27FC236}">
                <a16:creationId xmlns:a16="http://schemas.microsoft.com/office/drawing/2014/main" id="{7275CF6B-898E-A854-6419-400331B9B16E}"/>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09293683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6" r:id="rId3"/>
    <p:sldLayoutId id="2147483732" r:id="rId4"/>
    <p:sldLayoutId id="2147483733" r:id="rId5"/>
    <p:sldLayoutId id="2147483713" r:id="rId6"/>
    <p:sldLayoutId id="2147483728" r:id="rId7"/>
    <p:sldLayoutId id="2147483729" r:id="rId8"/>
    <p:sldLayoutId id="2147483805" r:id="rId9"/>
    <p:sldLayoutId id="2147483806" r:id="rId10"/>
    <p:sldLayoutId id="2147483714" r:id="rId11"/>
    <p:sldLayoutId id="2147483734" r:id="rId12"/>
    <p:sldLayoutId id="2147483735" r:id="rId13"/>
    <p:sldLayoutId id="2147483782" r:id="rId14"/>
    <p:sldLayoutId id="2147483783" r:id="rId15"/>
    <p:sldLayoutId id="2147483813" r:id="rId16"/>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098419"/>
      </p:ext>
    </p:extLst>
  </p:cSld>
  <p:clrMap bg1="lt1" tx1="dk1" bg2="lt2" tx2="dk2" accent1="accent1" accent2="accent2" accent3="accent3" accent4="accent4" accent5="accent5" accent6="accent6" hlink="hlink" folHlink="folHlink"/>
  <p:sldLayoutIdLst>
    <p:sldLayoutId id="2147483671" r:id="rId1"/>
    <p:sldLayoutId id="2147483667" r:id="rId2"/>
    <p:sldLayoutId id="2147483670" r:id="rId3"/>
    <p:sldLayoutId id="2147483740" r:id="rId4"/>
    <p:sldLayoutId id="2147483741" r:id="rId5"/>
    <p:sldLayoutId id="2147483742" r:id="rId6"/>
    <p:sldLayoutId id="2147483672" r:id="rId7"/>
    <p:sldLayoutId id="2147483673" r:id="rId8"/>
    <p:sldLayoutId id="2147483674" r:id="rId9"/>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19.svg"/><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1.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jpe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forms.office.com/r/0qubViMB0Z"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hyperlink" Target="mailto:contact@weissta.org" TargetMode="External"/><Relationship Id="rId2" Type="http://schemas.openxmlformats.org/officeDocument/2006/relationships/hyperlink" Target="https://weissta.org/" TargetMode="External"/><Relationship Id="rId1" Type="http://schemas.openxmlformats.org/officeDocument/2006/relationships/slideLayout" Target="../slideLayouts/slideLayout13.xml"/><Relationship Id="rId4" Type="http://schemas.openxmlformats.org/officeDocument/2006/relationships/hyperlink" Target="mailto:fred.edora@aemcor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mailto:jrempel3@gatech.edu" TargetMode="External"/><Relationship Id="rId2" Type="http://schemas.openxmlformats.org/officeDocument/2006/relationships/hyperlink" Target="mailto:fred.edora@aemcorp.com" TargetMode="External"/><Relationship Id="rId1" Type="http://schemas.openxmlformats.org/officeDocument/2006/relationships/slideLayout" Target="../slideLayouts/slideLayout14.xml"/><Relationship Id="rId4" Type="http://schemas.openxmlformats.org/officeDocument/2006/relationships/hyperlink" Target="mailto:contact@weissta.org"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mailto:jrempel3@gatech.edu" TargetMode="External"/><Relationship Id="rId2" Type="http://schemas.openxmlformats.org/officeDocument/2006/relationships/hyperlink" Target="mailto:fred.edora@aemcorp.com"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p:txBody>
          <a:bodyPr>
            <a:normAutofit/>
          </a:bodyPr>
          <a:lstStyle/>
          <a:p>
            <a:r>
              <a:rPr lang="en-US" b="1"/>
              <a:t>Weiss Center</a:t>
            </a:r>
            <a:br>
              <a:rPr lang="en-US" b="1"/>
            </a:br>
            <a:r>
              <a:rPr lang="en-US" b="1"/>
              <a:t>National Advisory Council</a:t>
            </a:r>
          </a:p>
        </p:txBody>
      </p:sp>
      <p:sp>
        <p:nvSpPr>
          <p:cNvPr id="4" name="Subtitle">
            <a:extLst>
              <a:ext uri="{FF2B5EF4-FFF2-40B4-BE49-F238E27FC236}">
                <a16:creationId xmlns:a16="http://schemas.microsoft.com/office/drawing/2014/main" id="{9D3928CF-D66E-18CA-D93F-8B02309A8C4C}"/>
              </a:ext>
            </a:extLst>
          </p:cNvPr>
          <p:cNvSpPr>
            <a:spLocks noGrp="1"/>
          </p:cNvSpPr>
          <p:nvPr>
            <p:ph type="subTitle" idx="1"/>
          </p:nvPr>
        </p:nvSpPr>
        <p:spPr>
          <a:xfrm>
            <a:off x="812464" y="3602038"/>
            <a:ext cx="10152822" cy="1368547"/>
          </a:xfrm>
        </p:spPr>
        <p:txBody>
          <a:bodyPr vert="horz" lIns="91440" tIns="45720" rIns="91440" bIns="45720" rtlCol="0" anchor="t">
            <a:normAutofit fontScale="92500" lnSpcReduction="10000"/>
          </a:bodyPr>
          <a:lstStyle/>
          <a:p>
            <a:r>
              <a:rPr lang="en-US" sz="3600">
                <a:latin typeface="Public Sans"/>
              </a:rPr>
              <a:t>Kickoff Meeting</a:t>
            </a:r>
          </a:p>
          <a:p>
            <a:br>
              <a:rPr lang="en-US" sz="3000">
                <a:latin typeface="Public Sans"/>
              </a:rPr>
            </a:br>
            <a:r>
              <a:rPr lang="en-US" sz="3000">
                <a:latin typeface="Public Sans"/>
              </a:rPr>
              <a:t>August 24, 2023</a:t>
            </a:r>
            <a:endParaRPr lang="en-US"/>
          </a:p>
        </p:txBody>
      </p:sp>
    </p:spTree>
    <p:extLst>
      <p:ext uri="{BB962C8B-B14F-4D97-AF65-F5344CB8AC3E}">
        <p14:creationId xmlns:p14="http://schemas.microsoft.com/office/powerpoint/2010/main" val="142043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Y1 Leadership Successes:</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a:t>Conference Presentations.</a:t>
            </a:r>
          </a:p>
          <a:p>
            <a:r>
              <a:rPr lang="en-US"/>
              <a:t>Collaboration and Coordination with advocacy groups.</a:t>
            </a:r>
          </a:p>
          <a:p>
            <a:r>
              <a:rPr lang="en-US"/>
              <a:t>Setting up the Center!</a:t>
            </a:r>
          </a:p>
          <a:p>
            <a:r>
              <a:rPr lang="en-US"/>
              <a:t>Increasing awareness of the Center</a:t>
            </a:r>
          </a:p>
          <a:p>
            <a:r>
              <a:rPr lang="en-US"/>
              <a:t>Getting the conversation started around accessibility.</a:t>
            </a:r>
          </a:p>
        </p:txBody>
      </p:sp>
    </p:spTree>
    <p:extLst>
      <p:ext uri="{BB962C8B-B14F-4D97-AF65-F5344CB8AC3E}">
        <p14:creationId xmlns:p14="http://schemas.microsoft.com/office/powerpoint/2010/main" val="3229404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Coordination and Collaboration.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a:t>Guiding Principles:</a:t>
            </a:r>
          </a:p>
          <a:p>
            <a:pPr lvl="1"/>
            <a:r>
              <a:rPr lang="en-US"/>
              <a:t>Relationships,</a:t>
            </a:r>
          </a:p>
          <a:p>
            <a:pPr lvl="1"/>
            <a:r>
              <a:rPr lang="en-US"/>
              <a:t>Communication,</a:t>
            </a:r>
          </a:p>
          <a:p>
            <a:pPr lvl="1"/>
            <a:r>
              <a:rPr lang="en-US"/>
              <a:t>Commitment.</a:t>
            </a:r>
          </a:p>
          <a:p>
            <a:pPr lvl="1"/>
            <a:endParaRPr lang="en-US"/>
          </a:p>
        </p:txBody>
      </p:sp>
    </p:spTree>
    <p:extLst>
      <p:ext uri="{BB962C8B-B14F-4D97-AF65-F5344CB8AC3E}">
        <p14:creationId xmlns:p14="http://schemas.microsoft.com/office/powerpoint/2010/main" val="303080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a:t>Our Partners:</a:t>
            </a:r>
          </a:p>
        </p:txBody>
      </p:sp>
      <p:pic>
        <p:nvPicPr>
          <p:cNvPr id="5" name="Picture 4" descr="Center for the Integration of IDEA Data (CIID)">
            <a:extLst>
              <a:ext uri="{FF2B5EF4-FFF2-40B4-BE49-F238E27FC236}">
                <a16:creationId xmlns:a16="http://schemas.microsoft.com/office/drawing/2014/main" id="{F878CEEC-FA06-81DA-9914-39FEB769B0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72339" y="2061768"/>
            <a:ext cx="3885113" cy="851997"/>
          </a:xfrm>
          <a:prstGeom prst="rect">
            <a:avLst/>
          </a:prstGeom>
        </p:spPr>
      </p:pic>
      <p:pic>
        <p:nvPicPr>
          <p:cNvPr id="13" name="Picture 12" descr="Early Childhood Technical Assistance Center (ECTA)">
            <a:extLst>
              <a:ext uri="{FF2B5EF4-FFF2-40B4-BE49-F238E27FC236}">
                <a16:creationId xmlns:a16="http://schemas.microsoft.com/office/drawing/2014/main" id="{EBC93543-9A5E-355D-86E6-BFED35FE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73" y="3390603"/>
            <a:ext cx="4259046" cy="628384"/>
          </a:xfrm>
          <a:prstGeom prst="rect">
            <a:avLst/>
          </a:prstGeom>
        </p:spPr>
      </p:pic>
      <p:pic>
        <p:nvPicPr>
          <p:cNvPr id="3076" name="Picture 4" descr="DaSy Center">
            <a:extLst>
              <a:ext uri="{FF2B5EF4-FFF2-40B4-BE49-F238E27FC236}">
                <a16:creationId xmlns:a16="http://schemas.microsoft.com/office/drawing/2014/main" id="{89086E1B-5FF5-E29D-DAFC-9D64C71B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197" y="4416079"/>
            <a:ext cx="3719222"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9" descr="Center for IDEA Fiscal Reporting (CIFR)">
            <a:extLst>
              <a:ext uri="{FF2B5EF4-FFF2-40B4-BE49-F238E27FC236}">
                <a16:creationId xmlns:a16="http://schemas.microsoft.com/office/drawing/2014/main" id="{8E2CA5CA-8235-BAB0-2C49-F64ABE559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5188608" y="1252143"/>
            <a:ext cx="3048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mon Education Data Standards (CEDS)">
            <a:extLst>
              <a:ext uri="{FF2B5EF4-FFF2-40B4-BE49-F238E27FC236}">
                <a16:creationId xmlns:a16="http://schemas.microsoft.com/office/drawing/2014/main" id="{D972547B-6E63-88E5-4BCC-5A3BDDE289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3991" y="3090433"/>
            <a:ext cx="2381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ivacy Technical Assistance Center (PTAC)">
            <a:extLst>
              <a:ext uri="{FF2B5EF4-FFF2-40B4-BE49-F238E27FC236}">
                <a16:creationId xmlns:a16="http://schemas.microsoft.com/office/drawing/2014/main" id="{AB24D39A-D127-1535-8FAF-5E37559EC17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310" r="16238" b="14624"/>
          <a:stretch/>
        </p:blipFill>
        <p:spPr bwMode="auto">
          <a:xfrm>
            <a:off x="5461707" y="4735688"/>
            <a:ext cx="2490787" cy="11530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ational Center for Systemic Improvement (NCSI)">
            <a:extLst>
              <a:ext uri="{FF2B5EF4-FFF2-40B4-BE49-F238E27FC236}">
                <a16:creationId xmlns:a16="http://schemas.microsoft.com/office/drawing/2014/main" id="{A83D61F9-7AC8-7980-CED5-E1FB73238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643" y="1862537"/>
            <a:ext cx="2490787" cy="821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DEA Data Center (IDC)">
            <a:extLst>
              <a:ext uri="{FF2B5EF4-FFF2-40B4-BE49-F238E27FC236}">
                <a16:creationId xmlns:a16="http://schemas.microsoft.com/office/drawing/2014/main" id="{69FADEE3-AA00-201D-0399-79A8BA97023D}"/>
              </a:ext>
            </a:extLst>
          </p:cNvPr>
          <p:cNvPicPr>
            <a:picLocks noChangeAspect="1"/>
          </p:cNvPicPr>
          <p:nvPr/>
        </p:nvPicPr>
        <p:blipFill>
          <a:blip r:embed="rId12"/>
          <a:stretch>
            <a:fillRect/>
          </a:stretch>
        </p:blipFill>
        <p:spPr>
          <a:xfrm>
            <a:off x="8419521" y="3156441"/>
            <a:ext cx="3248345" cy="1096708"/>
          </a:xfrm>
          <a:prstGeom prst="rect">
            <a:avLst/>
          </a:prstGeom>
        </p:spPr>
      </p:pic>
      <p:pic>
        <p:nvPicPr>
          <p:cNvPr id="11" name="Picture 10" descr="EDFacts Partner Support Center">
            <a:extLst>
              <a:ext uri="{FF2B5EF4-FFF2-40B4-BE49-F238E27FC236}">
                <a16:creationId xmlns:a16="http://schemas.microsoft.com/office/drawing/2014/main" id="{AA124535-23FE-437D-09F3-9155F590BC32}"/>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t="9755" b="10077"/>
          <a:stretch/>
        </p:blipFill>
        <p:spPr>
          <a:xfrm>
            <a:off x="8419521" y="4605747"/>
            <a:ext cx="1850753" cy="1483708"/>
          </a:xfrm>
          <a:prstGeom prst="rect">
            <a:avLst/>
          </a:prstGeom>
        </p:spPr>
      </p:pic>
    </p:spTree>
    <p:extLst>
      <p:ext uri="{BB962C8B-B14F-4D97-AF65-F5344CB8AC3E}">
        <p14:creationId xmlns:p14="http://schemas.microsoft.com/office/powerpoint/2010/main" val="202191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a:t>Some of Our New Collaborators:</a:t>
            </a:r>
          </a:p>
        </p:txBody>
      </p:sp>
      <p:pic>
        <p:nvPicPr>
          <p:cNvPr id="2058" name="Picture 10" descr="IDEA Infant and Toddler Coordinators Association (ITCA)">
            <a:extLst>
              <a:ext uri="{FF2B5EF4-FFF2-40B4-BE49-F238E27FC236}">
                <a16:creationId xmlns:a16="http://schemas.microsoft.com/office/drawing/2014/main" id="{2D4D9A41-307E-0DA7-CA30-C29C938BAB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359" b="24841"/>
          <a:stretch/>
        </p:blipFill>
        <p:spPr bwMode="auto">
          <a:xfrm>
            <a:off x="1347739" y="1633391"/>
            <a:ext cx="2607149" cy="13244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National Resources for Access, Independence, Self-determination and Employment (RAISE) Center">
            <a:extLst>
              <a:ext uri="{FF2B5EF4-FFF2-40B4-BE49-F238E27FC236}">
                <a16:creationId xmlns:a16="http://schemas.microsoft.com/office/drawing/2014/main" id="{E49BEBB6-E723-B30D-5785-2F868537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69" y="1633391"/>
            <a:ext cx="2684215" cy="1324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ational Association of State Directors of Special Education (NASDSE)">
            <a:extLst>
              <a:ext uri="{FF2B5EF4-FFF2-40B4-BE49-F238E27FC236}">
                <a16:creationId xmlns:a16="http://schemas.microsoft.com/office/drawing/2014/main" id="{24BEFA07-FB17-AECF-A5DA-BE38871DB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65" y="1503437"/>
            <a:ext cx="3280997" cy="158435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ational Center on Accessible Education Materials (AEM Center)">
            <a:extLst>
              <a:ext uri="{FF2B5EF4-FFF2-40B4-BE49-F238E27FC236}">
                <a16:creationId xmlns:a16="http://schemas.microsoft.com/office/drawing/2014/main" id="{3072FDDB-E45F-E4F0-41C3-3978C186ADA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625" t="13506" r="2875" b="13506"/>
          <a:stretch/>
        </p:blipFill>
        <p:spPr bwMode="auto">
          <a:xfrm>
            <a:off x="268850" y="3616534"/>
            <a:ext cx="2607149" cy="114480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enter for Parent Information and Resources (CPIR)">
            <a:extLst>
              <a:ext uri="{FF2B5EF4-FFF2-40B4-BE49-F238E27FC236}">
                <a16:creationId xmlns:a16="http://schemas.microsoft.com/office/drawing/2014/main" id="{69481479-2FF4-0E3F-EF8A-30DE53360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276" y="3520687"/>
            <a:ext cx="2864725" cy="133649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escribed and Captioned Media Program (DCMP)">
            <a:extLst>
              <a:ext uri="{FF2B5EF4-FFF2-40B4-BE49-F238E27FC236}">
                <a16:creationId xmlns:a16="http://schemas.microsoft.com/office/drawing/2014/main" id="{53798306-304D-7162-6A30-47734EB98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278" y="3699306"/>
            <a:ext cx="3076208" cy="9792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merican Printing House for the Blind (APH)">
            <a:extLst>
              <a:ext uri="{FF2B5EF4-FFF2-40B4-BE49-F238E27FC236}">
                <a16:creationId xmlns:a16="http://schemas.microsoft.com/office/drawing/2014/main" id="{ABEF8E9B-2765-CBC1-ABC9-E90F206F94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88" t="13194" r="27911" b="18333"/>
          <a:stretch/>
        </p:blipFill>
        <p:spPr bwMode="auto">
          <a:xfrm>
            <a:off x="10148763" y="3359943"/>
            <a:ext cx="1290845" cy="17726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ational Technical Assistance Center on Transition: The Collaborative (NTACT:C)">
            <a:extLst>
              <a:ext uri="{FF2B5EF4-FFF2-40B4-BE49-F238E27FC236}">
                <a16:creationId xmlns:a16="http://schemas.microsoft.com/office/drawing/2014/main" id="{434A5928-8149-8EF1-2201-C5C8626768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358" y="5330967"/>
            <a:ext cx="4400550" cy="76436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National Technical Institute for the Deaf (NTID) at the Rochester Institute of Technology (RIT)">
            <a:extLst>
              <a:ext uri="{FF2B5EF4-FFF2-40B4-BE49-F238E27FC236}">
                <a16:creationId xmlns:a16="http://schemas.microsoft.com/office/drawing/2014/main" id="{65574A97-5477-87DD-FBAA-9D36C7AFF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2548" y="5441532"/>
            <a:ext cx="3621575" cy="54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4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a:t>Lived Experience.</a:t>
            </a:r>
          </a:p>
        </p:txBody>
      </p:sp>
      <p:pic>
        <p:nvPicPr>
          <p:cNvPr id="5" name="Content Placeholder 4" descr="Weiss Center co-director, Fred Edora, his wife, and 8 children posing for a picture.">
            <a:extLst>
              <a:ext uri="{FF2B5EF4-FFF2-40B4-BE49-F238E27FC236}">
                <a16:creationId xmlns:a16="http://schemas.microsoft.com/office/drawing/2014/main" id="{6C123CD8-41C1-2992-EE16-6899EB633C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5233" y="1825625"/>
            <a:ext cx="5801784" cy="4351338"/>
          </a:xfrm>
        </p:spPr>
      </p:pic>
    </p:spTree>
    <p:extLst>
      <p:ext uri="{BB962C8B-B14F-4D97-AF65-F5344CB8AC3E}">
        <p14:creationId xmlns:p14="http://schemas.microsoft.com/office/powerpoint/2010/main" val="13309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a:t>Nothing About Us Without Us.</a:t>
            </a:r>
          </a:p>
        </p:txBody>
      </p:sp>
      <p:pic>
        <p:nvPicPr>
          <p:cNvPr id="7" name="Picture 6" descr="Johan Rempel black and white headshot">
            <a:extLst>
              <a:ext uri="{FF2B5EF4-FFF2-40B4-BE49-F238E27FC236}">
                <a16:creationId xmlns:a16="http://schemas.microsoft.com/office/drawing/2014/main" id="{23FBB1F8-C291-E219-BE2B-45C1C7101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065" y="2173286"/>
            <a:ext cx="2755324" cy="3680554"/>
          </a:xfrm>
          <a:prstGeom prst="rect">
            <a:avLst/>
          </a:prstGeom>
        </p:spPr>
      </p:pic>
    </p:spTree>
    <p:extLst>
      <p:ext uri="{BB962C8B-B14F-4D97-AF65-F5344CB8AC3E}">
        <p14:creationId xmlns:p14="http://schemas.microsoft.com/office/powerpoint/2010/main" val="283934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Accessibility</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vert="horz" lIns="91440" tIns="45720" rIns="91440" bIns="45720" rtlCol="0" anchor="t">
            <a:normAutofit/>
          </a:bodyPr>
          <a:lstStyle/>
          <a:p>
            <a:r>
              <a:rPr lang="en-US">
                <a:latin typeface="Public Sans"/>
              </a:rPr>
              <a:t>Johan Rempel and June Gothberg</a:t>
            </a:r>
          </a:p>
        </p:txBody>
      </p:sp>
    </p:spTree>
    <p:extLst>
      <p:ext uri="{BB962C8B-B14F-4D97-AF65-F5344CB8AC3E}">
        <p14:creationId xmlns:p14="http://schemas.microsoft.com/office/powerpoint/2010/main" val="2719647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Achieving Better Accessibility for All.</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a:latin typeface="Public Sans"/>
              </a:rPr>
              <a:t>The Rhonda Weiss Center for Accessible I D E A data is dedicated to promoting equity and inclusion for students and individuals with disabilities. </a:t>
            </a:r>
            <a:endParaRPr lang="en-US"/>
          </a:p>
          <a:p>
            <a:pPr marL="457200" indent="-457200"/>
            <a:r>
              <a:rPr lang="en-US">
                <a:latin typeface="Public Sans"/>
              </a:rPr>
              <a:t>Achieving better accessibility goes beyond 508 compliance, as the current base level of 508 compliance establishes minimum accessibility requirements.  </a:t>
            </a:r>
            <a:endParaRPr lang="en-US"/>
          </a:p>
          <a:p>
            <a:pPr marL="457200" indent="-457200"/>
            <a:r>
              <a:rPr lang="en-US">
                <a:latin typeface="Public Sans"/>
              </a:rPr>
              <a:t>Our goal is to provide individuals with disabilities full and equal access to I D E A Part B and Part C data in accessible formats. </a:t>
            </a:r>
            <a:endParaRPr lang="en-US"/>
          </a:p>
          <a:p>
            <a:pPr marL="0" indent="0">
              <a:buNone/>
            </a:pPr>
            <a:endParaRPr lang="en-US"/>
          </a:p>
        </p:txBody>
      </p:sp>
    </p:spTree>
    <p:extLst>
      <p:ext uri="{BB962C8B-B14F-4D97-AF65-F5344CB8AC3E}">
        <p14:creationId xmlns:p14="http://schemas.microsoft.com/office/powerpoint/2010/main" val="867264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t>Accessibility First.</a:t>
            </a:r>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a:latin typeface="Public Sans"/>
              </a:rPr>
              <a:t>Accessibility is at the heart of everything we do at the center. </a:t>
            </a:r>
          </a:p>
          <a:p>
            <a:pPr marL="0" indent="0">
              <a:buNone/>
            </a:pPr>
            <a:r>
              <a:rPr lang="en-US">
                <a:latin typeface="Public Sans"/>
              </a:rPr>
              <a:t>You'll hear us talk about: </a:t>
            </a:r>
            <a:endParaRPr lang="en-US"/>
          </a:p>
          <a:p>
            <a:r>
              <a:rPr lang="en-US">
                <a:latin typeface="Public Sans"/>
              </a:rPr>
              <a:t>"accessibility first" </a:t>
            </a:r>
            <a:endParaRPr lang="en-US"/>
          </a:p>
          <a:p>
            <a:pPr lvl="1"/>
            <a:r>
              <a:rPr lang="en-US">
                <a:latin typeface="Public Sans"/>
              </a:rPr>
              <a:t>our approach is not an afterthought, it's embedded in every step of our process from conception to dissemination.</a:t>
            </a:r>
          </a:p>
          <a:p>
            <a:r>
              <a:rPr lang="en-US">
                <a:latin typeface="Public Sans"/>
              </a:rPr>
              <a:t>"nothing about us without us"</a:t>
            </a:r>
          </a:p>
          <a:p>
            <a:pPr lvl="1"/>
            <a:r>
              <a:rPr lang="en-US">
                <a:latin typeface="Public Sans"/>
              </a:rPr>
              <a:t>by including people with disabilities early in our product life-cycle we can create better experiences for </a:t>
            </a:r>
            <a:r>
              <a:rPr lang="en-US" b="1">
                <a:latin typeface="Public Sans"/>
              </a:rPr>
              <a:t>ALL</a:t>
            </a:r>
            <a:r>
              <a:rPr lang="en-US">
                <a:latin typeface="Public Sans"/>
              </a:rPr>
              <a:t> users.</a:t>
            </a:r>
            <a:endParaRPr lang="en-US"/>
          </a:p>
        </p:txBody>
      </p:sp>
    </p:spTree>
    <p:extLst>
      <p:ext uri="{BB962C8B-B14F-4D97-AF65-F5344CB8AC3E}">
        <p14:creationId xmlns:p14="http://schemas.microsoft.com/office/powerpoint/2010/main" val="194150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Needs.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647303" cy="4351338"/>
          </a:xfrm>
        </p:spPr>
        <p:txBody>
          <a:bodyPr vert="horz" lIns="91440" tIns="45720" rIns="91440" bIns="45720" rtlCol="0" anchor="t">
            <a:normAutofit/>
          </a:bodyPr>
          <a:lstStyle/>
          <a:p>
            <a:pPr marL="0" indent="0">
              <a:buNone/>
            </a:pPr>
            <a:r>
              <a:rPr lang="en-US">
                <a:latin typeface="Public Sans"/>
              </a:rPr>
              <a:t>We conducted meetings across the country to better understand the data accessibility needs. Stakeholders included:</a:t>
            </a:r>
            <a:endParaRPr lang="en-US"/>
          </a:p>
          <a:p>
            <a:pPr marL="457200" indent="-457200"/>
            <a:r>
              <a:rPr lang="en-US">
                <a:latin typeface="Public Sans"/>
              </a:rPr>
              <a:t>Part B and C managers,</a:t>
            </a:r>
            <a:endParaRPr lang="en-US"/>
          </a:p>
          <a:p>
            <a:pPr marL="457200" indent="-457200"/>
            <a:r>
              <a:rPr lang="en-US">
                <a:latin typeface="Public Sans"/>
              </a:rPr>
              <a:t>Accessibility agency leads, specialists, and consultants,</a:t>
            </a:r>
            <a:endParaRPr lang="en-US"/>
          </a:p>
          <a:p>
            <a:pPr marL="457200" indent="-457200"/>
            <a:r>
              <a:rPr lang="en-US">
                <a:latin typeface="Public Sans"/>
              </a:rPr>
              <a:t>Statewide Longitudinal Data Systems (SLDS) staff,</a:t>
            </a:r>
          </a:p>
          <a:p>
            <a:pPr marL="457200" indent="-457200"/>
            <a:r>
              <a:rPr lang="en-US">
                <a:latin typeface="Public Sans"/>
              </a:rPr>
              <a:t>Advocates,</a:t>
            </a:r>
          </a:p>
          <a:p>
            <a:pPr marL="457200" indent="-457200"/>
            <a:r>
              <a:rPr lang="en-US">
                <a:latin typeface="Public Sans"/>
              </a:rPr>
              <a:t>Family members,</a:t>
            </a:r>
          </a:p>
          <a:p>
            <a:pPr marL="457200" indent="-457200"/>
            <a:r>
              <a:rPr lang="en-US">
                <a:latin typeface="Public Sans"/>
              </a:rPr>
              <a:t>Students.</a:t>
            </a:r>
            <a:endParaRPr lang="en-US"/>
          </a:p>
        </p:txBody>
      </p:sp>
    </p:spTree>
    <p:extLst>
      <p:ext uri="{BB962C8B-B14F-4D97-AF65-F5344CB8AC3E}">
        <p14:creationId xmlns:p14="http://schemas.microsoft.com/office/powerpoint/2010/main" val="2364751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91FA2CE-3AD7-77FD-04D8-1120388E7E9A}"/>
              </a:ext>
            </a:extLst>
          </p:cNvPr>
          <p:cNvSpPr>
            <a:spLocks noGrp="1"/>
          </p:cNvSpPr>
          <p:nvPr>
            <p:ph type="title"/>
          </p:nvPr>
        </p:nvSpPr>
        <p:spPr/>
        <p:txBody>
          <a:bodyPr/>
          <a:lstStyle/>
          <a:p>
            <a:r>
              <a:rPr lang="en-US"/>
              <a:t>Agenda:</a:t>
            </a:r>
          </a:p>
        </p:txBody>
      </p:sp>
      <p:sp>
        <p:nvSpPr>
          <p:cNvPr id="4" name="1">
            <a:extLst>
              <a:ext uri="{FF2B5EF4-FFF2-40B4-BE49-F238E27FC236}">
                <a16:creationId xmlns:a16="http://schemas.microsoft.com/office/drawing/2014/main" id="{BA1FA1F7-96C9-D1E7-1567-D2FADC291E95}"/>
              </a:ext>
            </a:extLst>
          </p:cNvPr>
          <p:cNvSpPr>
            <a:spLocks noGrp="1" noChangeAspect="1"/>
          </p:cNvSpPr>
          <p:nvPr>
            <p:ph type="body" idx="1"/>
          </p:nvPr>
        </p:nvSpPr>
        <p:spPr>
          <a:xfrm>
            <a:off x="1186296" y="1761615"/>
            <a:ext cx="640080" cy="640080"/>
          </a:xfrm>
          <a:solidFill>
            <a:schemeClr val="accent1"/>
          </a:solidFill>
        </p:spPr>
        <p:txBody>
          <a:bodyPr/>
          <a:lstStyle/>
          <a:p>
            <a:r>
              <a:rPr lang="en-US"/>
              <a:t>1</a:t>
            </a:r>
          </a:p>
        </p:txBody>
      </p:sp>
      <p:sp>
        <p:nvSpPr>
          <p:cNvPr id="5" name="Agenda item">
            <a:extLst>
              <a:ext uri="{FF2B5EF4-FFF2-40B4-BE49-F238E27FC236}">
                <a16:creationId xmlns:a16="http://schemas.microsoft.com/office/drawing/2014/main" id="{E64D3E0D-75C1-B577-38A0-B30F1937EE7A}"/>
              </a:ext>
            </a:extLst>
          </p:cNvPr>
          <p:cNvSpPr>
            <a:spLocks noGrp="1"/>
          </p:cNvSpPr>
          <p:nvPr>
            <p:ph type="body" idx="11"/>
          </p:nvPr>
        </p:nvSpPr>
        <p:spPr>
          <a:xfrm>
            <a:off x="2115575" y="1882130"/>
            <a:ext cx="6530891" cy="399050"/>
          </a:xfrm>
        </p:spPr>
        <p:txBody>
          <a:bodyPr lIns="0" tIns="0" rIns="0" bIns="0" anchor="ctr"/>
          <a:lstStyle/>
          <a:p>
            <a:r>
              <a:rPr lang="en-US"/>
              <a:t>Welcome &amp; Introduction.</a:t>
            </a:r>
          </a:p>
        </p:txBody>
      </p:sp>
      <p:sp>
        <p:nvSpPr>
          <p:cNvPr id="7" name="2">
            <a:extLst>
              <a:ext uri="{FF2B5EF4-FFF2-40B4-BE49-F238E27FC236}">
                <a16:creationId xmlns:a16="http://schemas.microsoft.com/office/drawing/2014/main" id="{E5508848-CB2E-C648-E646-220AF9E7B48F}"/>
              </a:ext>
            </a:extLst>
          </p:cNvPr>
          <p:cNvSpPr>
            <a:spLocks noGrp="1" noChangeAspect="1"/>
          </p:cNvSpPr>
          <p:nvPr>
            <p:ph type="body" idx="13"/>
          </p:nvPr>
        </p:nvSpPr>
        <p:spPr>
          <a:xfrm>
            <a:off x="1186296" y="2496594"/>
            <a:ext cx="640080" cy="640080"/>
          </a:xfrm>
          <a:solidFill>
            <a:schemeClr val="accent1"/>
          </a:solidFill>
        </p:spPr>
        <p:txBody>
          <a:bodyPr/>
          <a:lstStyle/>
          <a:p>
            <a:r>
              <a:rPr lang="en-US"/>
              <a:t>2</a:t>
            </a:r>
          </a:p>
        </p:txBody>
      </p:sp>
      <p:sp>
        <p:nvSpPr>
          <p:cNvPr id="8" name="Agenda item">
            <a:extLst>
              <a:ext uri="{FF2B5EF4-FFF2-40B4-BE49-F238E27FC236}">
                <a16:creationId xmlns:a16="http://schemas.microsoft.com/office/drawing/2014/main" id="{AD226481-5EDC-5F5F-3824-63D3B3C0C178}"/>
              </a:ext>
            </a:extLst>
          </p:cNvPr>
          <p:cNvSpPr>
            <a:spLocks noGrp="1"/>
          </p:cNvSpPr>
          <p:nvPr>
            <p:ph type="body" idx="14"/>
          </p:nvPr>
        </p:nvSpPr>
        <p:spPr>
          <a:xfrm>
            <a:off x="2115574" y="2617109"/>
            <a:ext cx="6530891" cy="399050"/>
          </a:xfrm>
        </p:spPr>
        <p:txBody>
          <a:bodyPr lIns="0" tIns="0" rIns="0" bIns="0" anchor="ctr"/>
          <a:lstStyle/>
          <a:p>
            <a:r>
              <a:rPr lang="en-US"/>
              <a:t>Weiss Center Overview, NAC Purpose, &amp; Accessibility.</a:t>
            </a:r>
          </a:p>
        </p:txBody>
      </p:sp>
      <p:sp>
        <p:nvSpPr>
          <p:cNvPr id="10" name="3">
            <a:extLst>
              <a:ext uri="{FF2B5EF4-FFF2-40B4-BE49-F238E27FC236}">
                <a16:creationId xmlns:a16="http://schemas.microsoft.com/office/drawing/2014/main" id="{40C915CD-EDD7-D8C5-28E6-E925EB06C74F}"/>
              </a:ext>
            </a:extLst>
          </p:cNvPr>
          <p:cNvSpPr>
            <a:spLocks noGrp="1" noChangeAspect="1"/>
          </p:cNvSpPr>
          <p:nvPr>
            <p:ph type="body" idx="16"/>
          </p:nvPr>
        </p:nvSpPr>
        <p:spPr>
          <a:xfrm>
            <a:off x="1180946" y="3231573"/>
            <a:ext cx="640080" cy="640080"/>
          </a:xfrm>
          <a:solidFill>
            <a:schemeClr val="accent1"/>
          </a:solidFill>
        </p:spPr>
        <p:txBody>
          <a:bodyPr/>
          <a:lstStyle/>
          <a:p>
            <a:r>
              <a:rPr lang="en-US"/>
              <a:t>3</a:t>
            </a:r>
          </a:p>
        </p:txBody>
      </p:sp>
      <p:sp>
        <p:nvSpPr>
          <p:cNvPr id="11" name="Agenda item">
            <a:extLst>
              <a:ext uri="{FF2B5EF4-FFF2-40B4-BE49-F238E27FC236}">
                <a16:creationId xmlns:a16="http://schemas.microsoft.com/office/drawing/2014/main" id="{2AD5F227-793B-D0C0-55A2-CCCD2EA2555B}"/>
              </a:ext>
            </a:extLst>
          </p:cNvPr>
          <p:cNvSpPr>
            <a:spLocks noGrp="1"/>
          </p:cNvSpPr>
          <p:nvPr>
            <p:ph type="body" idx="17"/>
          </p:nvPr>
        </p:nvSpPr>
        <p:spPr>
          <a:xfrm>
            <a:off x="2109014" y="3413113"/>
            <a:ext cx="6530891" cy="276999"/>
          </a:xfrm>
        </p:spPr>
        <p:txBody>
          <a:bodyPr lIns="0" tIns="0" rIns="0" bIns="0" anchor="ctr">
            <a:spAutoFit/>
          </a:bodyPr>
          <a:lstStyle/>
          <a:p>
            <a:r>
              <a:rPr lang="en-US"/>
              <a:t>15-minute Break. </a:t>
            </a:r>
          </a:p>
        </p:txBody>
      </p:sp>
      <p:sp>
        <p:nvSpPr>
          <p:cNvPr id="13" name="4">
            <a:extLst>
              <a:ext uri="{FF2B5EF4-FFF2-40B4-BE49-F238E27FC236}">
                <a16:creationId xmlns:a16="http://schemas.microsoft.com/office/drawing/2014/main" id="{E054E263-EE5A-5179-3DDD-EA5BD5A1C536}"/>
              </a:ext>
            </a:extLst>
          </p:cNvPr>
          <p:cNvSpPr>
            <a:spLocks noGrp="1" noChangeAspect="1"/>
          </p:cNvSpPr>
          <p:nvPr>
            <p:ph type="body" idx="19"/>
          </p:nvPr>
        </p:nvSpPr>
        <p:spPr>
          <a:xfrm>
            <a:off x="1180946" y="3966552"/>
            <a:ext cx="640080" cy="640080"/>
          </a:xfrm>
          <a:solidFill>
            <a:schemeClr val="accent1"/>
          </a:solidFill>
        </p:spPr>
        <p:txBody>
          <a:bodyPr/>
          <a:lstStyle/>
          <a:p>
            <a:r>
              <a:rPr lang="en-US"/>
              <a:t>4</a:t>
            </a:r>
          </a:p>
        </p:txBody>
      </p:sp>
      <p:sp>
        <p:nvSpPr>
          <p:cNvPr id="14" name="Agenda item">
            <a:extLst>
              <a:ext uri="{FF2B5EF4-FFF2-40B4-BE49-F238E27FC236}">
                <a16:creationId xmlns:a16="http://schemas.microsoft.com/office/drawing/2014/main" id="{ABE08603-0B85-6FB1-D8C3-A576C3E48375}"/>
              </a:ext>
            </a:extLst>
          </p:cNvPr>
          <p:cNvSpPr>
            <a:spLocks noGrp="1"/>
          </p:cNvSpPr>
          <p:nvPr>
            <p:ph type="body" idx="20"/>
          </p:nvPr>
        </p:nvSpPr>
        <p:spPr>
          <a:xfrm>
            <a:off x="2115574" y="4087067"/>
            <a:ext cx="6530891" cy="399050"/>
          </a:xfrm>
        </p:spPr>
        <p:txBody>
          <a:bodyPr lIns="0" tIns="0" rIns="0" bIns="0" anchor="ctr"/>
          <a:lstStyle/>
          <a:p>
            <a:r>
              <a:rPr lang="en-US"/>
              <a:t>Service Area Updates: Y1 Successes.</a:t>
            </a:r>
          </a:p>
        </p:txBody>
      </p:sp>
      <p:sp>
        <p:nvSpPr>
          <p:cNvPr id="16" name="5">
            <a:extLst>
              <a:ext uri="{FF2B5EF4-FFF2-40B4-BE49-F238E27FC236}">
                <a16:creationId xmlns:a16="http://schemas.microsoft.com/office/drawing/2014/main" id="{7E9E8E4E-CF18-22C0-D9E9-27817DB6B650}"/>
              </a:ext>
            </a:extLst>
          </p:cNvPr>
          <p:cNvSpPr>
            <a:spLocks noGrp="1" noChangeAspect="1"/>
          </p:cNvSpPr>
          <p:nvPr>
            <p:ph type="body" idx="25"/>
          </p:nvPr>
        </p:nvSpPr>
        <p:spPr>
          <a:xfrm>
            <a:off x="1176464" y="4701531"/>
            <a:ext cx="640080" cy="640080"/>
          </a:xfrm>
          <a:solidFill>
            <a:schemeClr val="accent1"/>
          </a:solidFill>
          <a:ln>
            <a:solidFill>
              <a:schemeClr val="accent1"/>
            </a:solidFill>
          </a:ln>
        </p:spPr>
        <p:txBody>
          <a:bodyPr/>
          <a:lstStyle/>
          <a:p>
            <a:r>
              <a:rPr lang="en-US"/>
              <a:t>5</a:t>
            </a:r>
          </a:p>
        </p:txBody>
      </p:sp>
      <p:sp>
        <p:nvSpPr>
          <p:cNvPr id="17" name="Agenda item">
            <a:extLst>
              <a:ext uri="{FF2B5EF4-FFF2-40B4-BE49-F238E27FC236}">
                <a16:creationId xmlns:a16="http://schemas.microsoft.com/office/drawing/2014/main" id="{BA3F13B8-452E-39AC-AD2C-8FEB9D5BF96E}"/>
              </a:ext>
            </a:extLst>
          </p:cNvPr>
          <p:cNvSpPr>
            <a:spLocks noGrp="1"/>
          </p:cNvSpPr>
          <p:nvPr>
            <p:ph type="body" idx="26"/>
          </p:nvPr>
        </p:nvSpPr>
        <p:spPr>
          <a:xfrm>
            <a:off x="2115574" y="4810502"/>
            <a:ext cx="6530891" cy="422139"/>
          </a:xfrm>
        </p:spPr>
        <p:txBody>
          <a:bodyPr lIns="0" tIns="0" rIns="0" bIns="0" anchor="ctr"/>
          <a:lstStyle/>
          <a:p>
            <a:r>
              <a:rPr lang="en-US"/>
              <a:t>Wrap-Up &amp; Next Steps.</a:t>
            </a:r>
          </a:p>
        </p:txBody>
      </p:sp>
    </p:spTree>
    <p:extLst>
      <p:ext uri="{BB962C8B-B14F-4D97-AF65-F5344CB8AC3E}">
        <p14:creationId xmlns:p14="http://schemas.microsoft.com/office/powerpoint/2010/main" val="158053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"Accessibility seems to be treated as an afterthought."</a:t>
            </a:r>
            <a:endParaRPr lang="en-US"/>
          </a:p>
          <a:p>
            <a:pPr marL="457200" indent="-457200"/>
            <a:r>
              <a:rPr lang="en-US">
                <a:latin typeface="Public Sans"/>
              </a:rPr>
              <a:t>"Accessibility is view subjectively instead of as a right."</a:t>
            </a:r>
          </a:p>
          <a:p>
            <a:pPr marL="457200" indent="-457200"/>
            <a:r>
              <a:rPr lang="en-US">
                <a:latin typeface="Public Sans"/>
              </a:rPr>
              <a:t>"Accessibility awareness does not go beyond the Office of Special Education."</a:t>
            </a:r>
          </a:p>
          <a:p>
            <a:pPr marL="457200" indent="-457200"/>
            <a:r>
              <a:rPr lang="en-US">
                <a:latin typeface="Public Sans"/>
              </a:rPr>
              <a:t>"We try but... producing accessible content is difficult and time consuming."</a:t>
            </a:r>
            <a:endParaRPr lang="en-US"/>
          </a:p>
          <a:p>
            <a:pPr marL="457200" indent="-457200"/>
            <a:r>
              <a:rPr lang="en-US">
                <a:latin typeface="Public Sans"/>
              </a:rPr>
              <a:t>"There are only two team members in the unit that know anything about 508 standards."</a:t>
            </a:r>
            <a:endParaRPr lang="en-US"/>
          </a:p>
          <a:p>
            <a:pPr marL="457200" indent="-457200"/>
            <a:endParaRPr lang="en-US"/>
          </a:p>
        </p:txBody>
      </p:sp>
    </p:spTree>
    <p:extLst>
      <p:ext uri="{BB962C8B-B14F-4D97-AF65-F5344CB8AC3E}">
        <p14:creationId xmlns:p14="http://schemas.microsoft.com/office/powerpoint/2010/main" val="310344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Data Accessibility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"Besides 508, we don't know how to make data accessible."</a:t>
            </a:r>
          </a:p>
          <a:p>
            <a:pPr marL="457200" indent="-457200"/>
            <a:r>
              <a:rPr lang="en-US">
                <a:latin typeface="Public Sans"/>
              </a:rPr>
              <a:t>"It is not common for people to have knowledge about data accessibility issues."</a:t>
            </a:r>
          </a:p>
          <a:p>
            <a:pPr marL="457200" indent="-457200"/>
            <a:r>
              <a:rPr lang="en-US">
                <a:latin typeface="Public Sans"/>
              </a:rPr>
              <a:t>"States need to understand why making data accessible is important."</a:t>
            </a:r>
            <a:endParaRPr lang="en-US"/>
          </a:p>
          <a:p>
            <a:pPr marL="457200" indent="-457200"/>
            <a:endParaRPr lang="en-US"/>
          </a:p>
        </p:txBody>
      </p:sp>
    </p:spTree>
    <p:extLst>
      <p:ext uri="{BB962C8B-B14F-4D97-AF65-F5344CB8AC3E}">
        <p14:creationId xmlns:p14="http://schemas.microsoft.com/office/powerpoint/2010/main" val="3184790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Document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"All [state] documents are spreadsheets – not accessible."</a:t>
            </a:r>
            <a:endParaRPr lang="en-US"/>
          </a:p>
          <a:p>
            <a:pPr marL="457200" indent="-457200"/>
            <a:r>
              <a:rPr lang="en-US">
                <a:latin typeface="Public Sans"/>
              </a:rPr>
              <a:t>"Current data documents are only presented in various shades of a few colors."</a:t>
            </a:r>
            <a:endParaRPr lang="en-US"/>
          </a:p>
          <a:p>
            <a:pPr marL="457200" indent="-457200"/>
            <a:r>
              <a:rPr lang="en-US">
                <a:latin typeface="Public Sans"/>
              </a:rPr>
              <a:t>"The font is too small."</a:t>
            </a:r>
            <a:endParaRPr lang="en-US"/>
          </a:p>
          <a:p>
            <a:pPr marL="457200" indent="-457200"/>
            <a:r>
              <a:rPr lang="en-US">
                <a:latin typeface="Public Sans"/>
              </a:rPr>
              <a:t>"The language is daunting."</a:t>
            </a:r>
            <a:endParaRPr lang="en-US"/>
          </a:p>
          <a:p>
            <a:pPr marL="457200" indent="-457200"/>
            <a:r>
              <a:rPr lang="en-US">
                <a:latin typeface="Public Sans"/>
              </a:rPr>
              <a:t>"Adding a visual, motor, or cognitive disability bring an extra layer of frustration."</a:t>
            </a:r>
            <a:endParaRPr lang="en-US"/>
          </a:p>
          <a:p>
            <a:pPr marL="457200" indent="-457200"/>
            <a:endParaRPr lang="en-US"/>
          </a:p>
        </p:txBody>
      </p:sp>
    </p:spTree>
    <p:extLst>
      <p:ext uri="{BB962C8B-B14F-4D97-AF65-F5344CB8AC3E}">
        <p14:creationId xmlns:p14="http://schemas.microsoft.com/office/powerpoint/2010/main" val="369813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System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a:latin typeface="Public Sans"/>
              </a:rPr>
              <a:t>"Data systems are often difficult to navigate."</a:t>
            </a:r>
            <a:endParaRPr lang="en-US"/>
          </a:p>
          <a:p>
            <a:pPr marL="457200" indent="-457200"/>
            <a:r>
              <a:rPr lang="en-US">
                <a:latin typeface="Public Sans"/>
              </a:rPr>
              <a:t>"Data involves cumbersome tools."</a:t>
            </a:r>
            <a:endParaRPr lang="en-US"/>
          </a:p>
          <a:p>
            <a:pPr marL="457200" indent="-457200"/>
            <a:r>
              <a:rPr lang="en-US">
                <a:latin typeface="Public Sans"/>
              </a:rPr>
              <a:t>"The biggest challenge is finding the data."</a:t>
            </a:r>
            <a:endParaRPr lang="en-US"/>
          </a:p>
          <a:p>
            <a:pPr marL="457200" indent="-457200"/>
            <a:endParaRPr lang="en-US"/>
          </a:p>
        </p:txBody>
      </p:sp>
    </p:spTree>
    <p:extLst>
      <p:ext uri="{BB962C8B-B14F-4D97-AF65-F5344CB8AC3E}">
        <p14:creationId xmlns:p14="http://schemas.microsoft.com/office/powerpoint/2010/main" val="3686645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a:latin typeface="Public Sans"/>
              </a:rPr>
              <a:t>Accessibility Data Use Quotes:</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166684" cy="4351338"/>
          </a:xfrm>
        </p:spPr>
        <p:txBody>
          <a:bodyPr vert="horz" lIns="91440" tIns="45720" rIns="91440" bIns="45720" rtlCol="0" anchor="t">
            <a:normAutofit/>
          </a:bodyPr>
          <a:lstStyle/>
          <a:p>
            <a:pPr marL="457200" indent="-457200"/>
            <a:r>
              <a:rPr lang="en-US">
                <a:latin typeface="Public Sans"/>
              </a:rPr>
              <a:t>"Families have little or no idea how to access or interpret I D E A data, let alone utilize it to create better outcomes for their children."</a:t>
            </a:r>
            <a:endParaRPr lang="en-US"/>
          </a:p>
          <a:p>
            <a:pPr marL="457200" indent="-457200"/>
            <a:endParaRPr lang="en-US"/>
          </a:p>
        </p:txBody>
      </p:sp>
    </p:spTree>
    <p:extLst>
      <p:ext uri="{BB962C8B-B14F-4D97-AF65-F5344CB8AC3E}">
        <p14:creationId xmlns:p14="http://schemas.microsoft.com/office/powerpoint/2010/main" val="2461027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a:xfrm>
            <a:off x="838200" y="365125"/>
            <a:ext cx="10696074" cy="1325563"/>
          </a:xfrm>
        </p:spPr>
        <p:txBody>
          <a:bodyPr/>
          <a:lstStyle/>
          <a:p>
            <a:r>
              <a:rPr lang="en-US">
                <a:latin typeface="Public Sans"/>
              </a:rPr>
              <a:t>Data Accessibility at the Weiss Center.</a:t>
            </a:r>
            <a:endParaRPr lang="en-US"/>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383897" cy="4351338"/>
          </a:xfrm>
        </p:spPr>
        <p:txBody>
          <a:bodyPr vert="horz" lIns="91440" tIns="45720" rIns="91440" bIns="45720" rtlCol="0" anchor="t">
            <a:normAutofit/>
          </a:bodyPr>
          <a:lstStyle/>
          <a:p>
            <a:pPr marL="457200" indent="-457200"/>
            <a:r>
              <a:rPr lang="en-US">
                <a:latin typeface="Public Sans"/>
              </a:rPr>
              <a:t>The Weiss Center will provide resources and support to best practices for data accessibility across the data lifespan, from data collection to data analysis to reporting to data use.</a:t>
            </a:r>
            <a:endParaRPr lang="en-US"/>
          </a:p>
          <a:p>
            <a:pPr marL="457200" indent="-457200"/>
            <a:r>
              <a:rPr lang="en-US">
                <a:latin typeface="Public Sans"/>
              </a:rPr>
              <a:t>Improving access to our data for all individuals helps increase opportunities for data to be seen, thought about, and used in meaningful ways to improve the lives of our children. </a:t>
            </a:r>
            <a:endParaRPr lang="en-US"/>
          </a:p>
          <a:p>
            <a:pPr marL="457200" indent="-457200"/>
            <a:endParaRPr lang="en-US"/>
          </a:p>
          <a:p>
            <a:pPr marL="457200" indent="-457200"/>
            <a:endParaRPr lang="en-US"/>
          </a:p>
        </p:txBody>
      </p:sp>
    </p:spTree>
    <p:extLst>
      <p:ext uri="{BB962C8B-B14F-4D97-AF65-F5344CB8AC3E}">
        <p14:creationId xmlns:p14="http://schemas.microsoft.com/office/powerpoint/2010/main" val="335478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9DBC-E71F-9EB8-90AF-719B52310544}"/>
              </a:ext>
            </a:extLst>
          </p:cNvPr>
          <p:cNvSpPr>
            <a:spLocks noGrp="1"/>
          </p:cNvSpPr>
          <p:nvPr>
            <p:ph type="title"/>
          </p:nvPr>
        </p:nvSpPr>
        <p:spPr/>
        <p:txBody>
          <a:bodyPr/>
          <a:lstStyle/>
          <a:p>
            <a:r>
              <a:rPr lang="en-US"/>
              <a:t>NAC Participation.</a:t>
            </a:r>
          </a:p>
        </p:txBody>
      </p:sp>
      <p:sp>
        <p:nvSpPr>
          <p:cNvPr id="3" name="Content Placeholder 2">
            <a:extLst>
              <a:ext uri="{FF2B5EF4-FFF2-40B4-BE49-F238E27FC236}">
                <a16:creationId xmlns:a16="http://schemas.microsoft.com/office/drawing/2014/main" id="{26BBDA9A-B81B-1EE9-76B8-C599F9AA7BF6}"/>
              </a:ext>
            </a:extLst>
          </p:cNvPr>
          <p:cNvSpPr>
            <a:spLocks noGrp="1"/>
          </p:cNvSpPr>
          <p:nvPr>
            <p:ph idx="1"/>
          </p:nvPr>
        </p:nvSpPr>
        <p:spPr/>
        <p:txBody>
          <a:bodyPr/>
          <a:lstStyle/>
          <a:p>
            <a:r>
              <a:rPr lang="en-US">
                <a:latin typeface="Public Sans"/>
              </a:rPr>
              <a:t>Advise of upcoming topics:</a:t>
            </a:r>
          </a:p>
          <a:p>
            <a:pPr lvl="1"/>
            <a:r>
              <a:rPr lang="en-US">
                <a:latin typeface="Public Sans"/>
              </a:rPr>
              <a:t>Issues identified by the disability community,</a:t>
            </a:r>
          </a:p>
          <a:p>
            <a:pPr lvl="1"/>
            <a:r>
              <a:rPr lang="en-US">
                <a:latin typeface="Public Sans"/>
              </a:rPr>
              <a:t>State or federal legislation or guidance,</a:t>
            </a:r>
            <a:endParaRPr lang="en-US"/>
          </a:p>
          <a:p>
            <a:pPr lvl="1"/>
            <a:r>
              <a:rPr lang="en-US">
                <a:latin typeface="Public Sans"/>
              </a:rPr>
              <a:t>Focus of advocacy groups.</a:t>
            </a:r>
          </a:p>
          <a:p>
            <a:r>
              <a:rPr lang="en-US">
                <a:latin typeface="Public Sans"/>
              </a:rPr>
              <a:t>Advise of the most recent advances in theory or practice.</a:t>
            </a:r>
            <a:endParaRPr lang="en-US"/>
          </a:p>
          <a:p>
            <a:endParaRPr lang="en-US">
              <a:latin typeface="Public Sans"/>
            </a:endParaRPr>
          </a:p>
          <a:p>
            <a:endParaRPr lang="en-US"/>
          </a:p>
        </p:txBody>
      </p:sp>
    </p:spTree>
    <p:extLst>
      <p:ext uri="{BB962C8B-B14F-4D97-AF65-F5344CB8AC3E}">
        <p14:creationId xmlns:p14="http://schemas.microsoft.com/office/powerpoint/2010/main" val="362226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ghlight">
            <a:extLst>
              <a:ext uri="{FF2B5EF4-FFF2-40B4-BE49-F238E27FC236}">
                <a16:creationId xmlns:a16="http://schemas.microsoft.com/office/drawing/2014/main" id="{A1C088E5-F92D-30A6-4ACF-9EAA41737A11}"/>
              </a:ext>
            </a:extLst>
          </p:cNvPr>
          <p:cNvSpPr>
            <a:spLocks noGrp="1"/>
          </p:cNvSpPr>
          <p:nvPr>
            <p:ph type="title"/>
          </p:nvPr>
        </p:nvSpPr>
        <p:spPr>
          <a:xfrm>
            <a:off x="831850" y="1709738"/>
            <a:ext cx="10515600" cy="2852737"/>
          </a:xfrm>
        </p:spPr>
        <p:txBody>
          <a:bodyPr>
            <a:normAutofit/>
          </a:bodyPr>
          <a:lstStyle/>
          <a:p>
            <a:r>
              <a:rPr lang="en-US"/>
              <a:t>Break for 15 minutes.</a:t>
            </a:r>
          </a:p>
        </p:txBody>
      </p:sp>
    </p:spTree>
    <p:extLst>
      <p:ext uri="{BB962C8B-B14F-4D97-AF65-F5344CB8AC3E}">
        <p14:creationId xmlns:p14="http://schemas.microsoft.com/office/powerpoint/2010/main" val="407869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Technical Assistance</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Jennifer Schaaf</a:t>
            </a:r>
          </a:p>
        </p:txBody>
      </p:sp>
    </p:spTree>
    <p:extLst>
      <p:ext uri="{BB962C8B-B14F-4D97-AF65-F5344CB8AC3E}">
        <p14:creationId xmlns:p14="http://schemas.microsoft.com/office/powerpoint/2010/main" val="1051318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latin typeface="Public Sans"/>
              </a:rPr>
              <a:t>Technical Assistance (TA): Levels.</a:t>
            </a:r>
            <a:endParaRPr lang="en-US"/>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lnSpcReduction="10000"/>
          </a:bodyPr>
          <a:lstStyle/>
          <a:p>
            <a:r>
              <a:rPr lang="en-US">
                <a:latin typeface="Public Sans"/>
              </a:rPr>
              <a:t>Universal TA:</a:t>
            </a:r>
            <a:endParaRPr lang="en-US"/>
          </a:p>
          <a:p>
            <a:pPr lvl="1"/>
            <a:r>
              <a:rPr lang="en-US">
                <a:latin typeface="Public Sans"/>
              </a:rPr>
              <a:t>TA without customization such as answering quick questions or providing resources.</a:t>
            </a:r>
            <a:endParaRPr lang="en-US"/>
          </a:p>
          <a:p>
            <a:pPr lvl="1"/>
            <a:r>
              <a:rPr lang="en-US">
                <a:latin typeface="Public Sans"/>
              </a:rPr>
              <a:t>Client and Center have minimal interaction.</a:t>
            </a:r>
            <a:endParaRPr lang="en-US"/>
          </a:p>
          <a:p>
            <a:r>
              <a:rPr lang="en-US">
                <a:latin typeface="Public Sans"/>
              </a:rPr>
              <a:t>Targeted TA:</a:t>
            </a:r>
          </a:p>
          <a:p>
            <a:pPr lvl="1"/>
            <a:r>
              <a:rPr lang="en-US">
                <a:latin typeface="Public Sans"/>
              </a:rPr>
              <a:t>More customized TA to a group with similar needs or for one client over a short period of time. </a:t>
            </a:r>
            <a:endParaRPr lang="en-US"/>
          </a:p>
          <a:p>
            <a:pPr lvl="1"/>
            <a:r>
              <a:rPr lang="en-US">
                <a:latin typeface="Public Sans"/>
              </a:rPr>
              <a:t>Client and Center interact directly.</a:t>
            </a:r>
            <a:endParaRPr lang="en-US"/>
          </a:p>
          <a:p>
            <a:r>
              <a:rPr lang="en-US">
                <a:latin typeface="Public Sans"/>
              </a:rPr>
              <a:t>Intensive TA:</a:t>
            </a:r>
          </a:p>
          <a:p>
            <a:pPr lvl="1"/>
            <a:r>
              <a:rPr lang="en-US">
                <a:latin typeface="Public Sans"/>
              </a:rPr>
              <a:t>Extensively customized TA usually to one state at a time.</a:t>
            </a:r>
          </a:p>
          <a:p>
            <a:pPr lvl="1"/>
            <a:r>
              <a:rPr lang="en-US">
                <a:latin typeface="Public Sans"/>
              </a:rPr>
              <a:t>Client and Center interact directly over an extended time.</a:t>
            </a:r>
          </a:p>
        </p:txBody>
      </p:sp>
    </p:spTree>
    <p:extLst>
      <p:ext uri="{BB962C8B-B14F-4D97-AF65-F5344CB8AC3E}">
        <p14:creationId xmlns:p14="http://schemas.microsoft.com/office/powerpoint/2010/main" val="1840966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a:t>Welcome and Introductions (1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5157787" cy="4739759"/>
          </a:xfrm>
        </p:spPr>
        <p:txBody>
          <a:bodyPr vert="horz" lIns="91440" tIns="45720" rIns="91440" bIns="45720" rtlCol="0" anchor="t">
            <a:spAutoFit/>
          </a:bodyPr>
          <a:lstStyle/>
          <a:p>
            <a:pPr marL="0" indent="0">
              <a:lnSpc>
                <a:spcPct val="100000"/>
              </a:lnSpc>
              <a:spcBef>
                <a:spcPts val="0"/>
              </a:spcBef>
              <a:spcAft>
                <a:spcPts val="600"/>
              </a:spcAft>
              <a:buNone/>
            </a:pPr>
            <a:r>
              <a:rPr lang="en-US" sz="1800" b="1"/>
              <a:t>Weiss Center Staff:</a:t>
            </a:r>
          </a:p>
          <a:p>
            <a:pPr>
              <a:lnSpc>
                <a:spcPct val="100000"/>
              </a:lnSpc>
              <a:spcBef>
                <a:spcPts val="0"/>
              </a:spcBef>
              <a:spcAft>
                <a:spcPts val="600"/>
              </a:spcAft>
            </a:pPr>
            <a:r>
              <a:rPr lang="en-US" sz="1800"/>
              <a:t>Fred Edora (as Co-Director),</a:t>
            </a:r>
          </a:p>
          <a:p>
            <a:pPr>
              <a:lnSpc>
                <a:spcPct val="100000"/>
              </a:lnSpc>
              <a:spcBef>
                <a:spcPts val="0"/>
              </a:spcBef>
              <a:spcAft>
                <a:spcPts val="600"/>
              </a:spcAft>
            </a:pPr>
            <a:r>
              <a:rPr lang="en-US" sz="1800"/>
              <a:t>Johan Rempel (as Co-Director),</a:t>
            </a:r>
          </a:p>
          <a:p>
            <a:pPr>
              <a:lnSpc>
                <a:spcPct val="100000"/>
              </a:lnSpc>
              <a:spcBef>
                <a:spcPts val="0"/>
              </a:spcBef>
              <a:spcAft>
                <a:spcPts val="600"/>
              </a:spcAft>
            </a:pPr>
            <a:r>
              <a:rPr lang="en-US" sz="1800"/>
              <a:t>Bill Huennekens (as Senior Advisor),</a:t>
            </a:r>
          </a:p>
          <a:p>
            <a:pPr>
              <a:lnSpc>
                <a:spcPct val="100000"/>
              </a:lnSpc>
              <a:spcBef>
                <a:spcPts val="0"/>
              </a:spcBef>
              <a:spcAft>
                <a:spcPts val="600"/>
              </a:spcAft>
            </a:pPr>
            <a:r>
              <a:rPr lang="en-US" sz="1800"/>
              <a:t>June Gothberg (as Accessibility Advisor),</a:t>
            </a:r>
          </a:p>
          <a:p>
            <a:pPr>
              <a:lnSpc>
                <a:spcPct val="100000"/>
              </a:lnSpc>
              <a:spcBef>
                <a:spcPts val="0"/>
              </a:spcBef>
              <a:spcAft>
                <a:spcPts val="600"/>
              </a:spcAft>
            </a:pPr>
            <a:r>
              <a:rPr lang="en-US" sz="1800"/>
              <a:t>Jennifer Schaaf (as Technical Assistance Lead),</a:t>
            </a:r>
          </a:p>
          <a:p>
            <a:pPr>
              <a:lnSpc>
                <a:spcPct val="100000"/>
              </a:lnSpc>
              <a:spcBef>
                <a:spcPts val="0"/>
              </a:spcBef>
              <a:spcAft>
                <a:spcPts val="600"/>
              </a:spcAft>
            </a:pPr>
            <a:r>
              <a:rPr lang="en-US" sz="1800"/>
              <a:t>Nichole Bui (as Technology Lead),</a:t>
            </a:r>
          </a:p>
          <a:p>
            <a:pPr>
              <a:lnSpc>
                <a:spcPct val="100000"/>
              </a:lnSpc>
              <a:spcBef>
                <a:spcPts val="0"/>
              </a:spcBef>
              <a:spcAft>
                <a:spcPts val="600"/>
              </a:spcAft>
            </a:pPr>
            <a:r>
              <a:rPr lang="en-US" sz="1800"/>
              <a:t>Darren Wright (as Dissemination and Communication Lead),</a:t>
            </a:r>
          </a:p>
          <a:p>
            <a:pPr>
              <a:lnSpc>
                <a:spcPct val="100000"/>
              </a:lnSpc>
              <a:spcBef>
                <a:spcPts val="0"/>
              </a:spcBef>
              <a:spcAft>
                <a:spcPts val="600"/>
              </a:spcAft>
            </a:pPr>
            <a:r>
              <a:rPr lang="en-US" sz="1800"/>
              <a:t>Charlie Silva (as Coordination and Collaboration Lead),</a:t>
            </a:r>
          </a:p>
          <a:p>
            <a:pPr>
              <a:lnSpc>
                <a:spcPct val="100000"/>
              </a:lnSpc>
              <a:spcBef>
                <a:spcPts val="0"/>
              </a:spcBef>
              <a:spcAft>
                <a:spcPts val="600"/>
              </a:spcAft>
            </a:pPr>
            <a:r>
              <a:rPr lang="en-US" sz="1800"/>
              <a:t>Emily Deaver (as Project Coordinator).</a:t>
            </a:r>
          </a:p>
          <a:p>
            <a:pPr marL="0" indent="0">
              <a:lnSpc>
                <a:spcPct val="100000"/>
              </a:lnSpc>
              <a:spcBef>
                <a:spcPts val="0"/>
              </a:spcBef>
              <a:spcAft>
                <a:spcPts val="600"/>
              </a:spcAft>
              <a:buNone/>
            </a:pPr>
            <a:endParaRPr lang="en-US" sz="1800">
              <a:highlight>
                <a:srgbClr val="FFFF00"/>
              </a:highlight>
            </a:endParaRPr>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970495" y="1655774"/>
            <a:ext cx="5715000" cy="1923604"/>
          </a:xfrm>
        </p:spPr>
        <p:txBody>
          <a:bodyPr vert="horz" wrap="square" lIns="91440" tIns="45720" rIns="91440" bIns="45720" rtlCol="0" anchor="t">
            <a:spAutoFit/>
          </a:bodyPr>
          <a:lstStyle/>
          <a:p>
            <a:pPr marL="0" indent="0">
              <a:lnSpc>
                <a:spcPct val="150000"/>
              </a:lnSpc>
              <a:spcBef>
                <a:spcPts val="0"/>
              </a:spcBef>
              <a:spcAft>
                <a:spcPts val="600"/>
              </a:spcAft>
              <a:buNone/>
            </a:pPr>
            <a:r>
              <a:rPr lang="en-US" sz="1800" b="1"/>
              <a:t>True North Evaluation:</a:t>
            </a:r>
          </a:p>
          <a:p>
            <a:pPr>
              <a:lnSpc>
                <a:spcPct val="100000"/>
              </a:lnSpc>
              <a:spcBef>
                <a:spcPts val="0"/>
              </a:spcBef>
              <a:spcAft>
                <a:spcPts val="600"/>
              </a:spcAft>
            </a:pPr>
            <a:r>
              <a:rPr lang="en-US" sz="1800"/>
              <a:t>Judy Lee (as External Evaluator).</a:t>
            </a:r>
          </a:p>
          <a:p>
            <a:pPr>
              <a:lnSpc>
                <a:spcPct val="100000"/>
              </a:lnSpc>
              <a:spcBef>
                <a:spcPts val="0"/>
              </a:spcBef>
              <a:spcAft>
                <a:spcPts val="600"/>
              </a:spcAft>
            </a:pPr>
            <a:endParaRPr lang="en-US" sz="1800"/>
          </a:p>
          <a:p>
            <a:pPr marL="0" indent="0">
              <a:lnSpc>
                <a:spcPct val="100000"/>
              </a:lnSpc>
              <a:spcBef>
                <a:spcPts val="0"/>
              </a:spcBef>
              <a:spcAft>
                <a:spcPts val="600"/>
              </a:spcAft>
              <a:buNone/>
            </a:pPr>
            <a:r>
              <a:rPr lang="en-US" sz="1800" b="1"/>
              <a:t>OSEP Staff:</a:t>
            </a:r>
          </a:p>
          <a:p>
            <a:pPr>
              <a:lnSpc>
                <a:spcPct val="100000"/>
              </a:lnSpc>
              <a:spcBef>
                <a:spcPts val="0"/>
              </a:spcBef>
              <a:spcAft>
                <a:spcPts val="600"/>
              </a:spcAft>
            </a:pPr>
            <a:r>
              <a:rPr lang="en-US" sz="1800"/>
              <a:t>Krystle Merry (as OSEP Intern).</a:t>
            </a:r>
          </a:p>
        </p:txBody>
      </p:sp>
    </p:spTree>
    <p:extLst>
      <p:ext uri="{BB962C8B-B14F-4D97-AF65-F5344CB8AC3E}">
        <p14:creationId xmlns:p14="http://schemas.microsoft.com/office/powerpoint/2010/main" val="2848937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latin typeface="Public Sans"/>
              </a:rPr>
              <a:t>Technical Assistance: Year 1.</a:t>
            </a:r>
            <a:endParaRPr lang="en-US"/>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a:bodyPr>
          <a:lstStyle/>
          <a:p>
            <a:r>
              <a:rPr lang="en-US">
                <a:latin typeface="Public Sans"/>
              </a:rPr>
              <a:t>Universal TA:</a:t>
            </a:r>
            <a:endParaRPr lang="en-US"/>
          </a:p>
          <a:p>
            <a:pPr lvl="1"/>
            <a:r>
              <a:rPr lang="en-US">
                <a:latin typeface="Public Sans"/>
              </a:rPr>
              <a:t>Began creating tools and products,</a:t>
            </a:r>
            <a:endParaRPr lang="en-US"/>
          </a:p>
          <a:p>
            <a:pPr lvl="1"/>
            <a:r>
              <a:rPr lang="en-US">
                <a:latin typeface="Public Sans"/>
              </a:rPr>
              <a:t>Presented at conferences,</a:t>
            </a:r>
            <a:endParaRPr lang="en-US"/>
          </a:p>
          <a:p>
            <a:pPr lvl="1"/>
            <a:r>
              <a:rPr lang="en-US">
                <a:latin typeface="Public Sans"/>
              </a:rPr>
              <a:t>Responded to inquiries.</a:t>
            </a:r>
            <a:endParaRPr lang="en-US"/>
          </a:p>
          <a:p>
            <a:r>
              <a:rPr lang="en-US">
                <a:latin typeface="Public Sans"/>
              </a:rPr>
              <a:t>Targeted TA:</a:t>
            </a:r>
            <a:endParaRPr lang="en-US"/>
          </a:p>
          <a:p>
            <a:pPr lvl="1"/>
            <a:r>
              <a:rPr lang="en-US">
                <a:latin typeface="Public Sans"/>
              </a:rPr>
              <a:t>Established Community of Practice (COP),</a:t>
            </a:r>
            <a:endParaRPr lang="en-US"/>
          </a:p>
          <a:p>
            <a:pPr lvl="1"/>
            <a:r>
              <a:rPr lang="en-US">
                <a:latin typeface="Public Sans"/>
              </a:rPr>
              <a:t>Reviewed and advised on the mediation of specific reports.</a:t>
            </a:r>
          </a:p>
          <a:p>
            <a:r>
              <a:rPr lang="en-US">
                <a:latin typeface="Public Sans"/>
              </a:rPr>
              <a:t>Intensive TA:</a:t>
            </a:r>
          </a:p>
          <a:p>
            <a:pPr lvl="1"/>
            <a:r>
              <a:rPr lang="en-US">
                <a:latin typeface="Public Sans"/>
              </a:rPr>
              <a:t>Engaged states to identify their accessibility needs and systematically work over time to address them.</a:t>
            </a:r>
            <a:endParaRPr lang="en-US"/>
          </a:p>
        </p:txBody>
      </p:sp>
    </p:spTree>
    <p:extLst>
      <p:ext uri="{BB962C8B-B14F-4D97-AF65-F5344CB8AC3E}">
        <p14:creationId xmlns:p14="http://schemas.microsoft.com/office/powerpoint/2010/main" val="10950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18A-CF62-40F1-8CAD-30B6637F866F}"/>
              </a:ext>
            </a:extLst>
          </p:cNvPr>
          <p:cNvSpPr>
            <a:spLocks noGrp="1"/>
          </p:cNvSpPr>
          <p:nvPr>
            <p:ph type="title"/>
          </p:nvPr>
        </p:nvSpPr>
        <p:spPr/>
        <p:txBody>
          <a:bodyPr/>
          <a:lstStyle/>
          <a:p>
            <a:r>
              <a:rPr lang="en-US">
                <a:latin typeface="Public Sans"/>
              </a:rPr>
              <a:t>NAC Participation (TA):</a:t>
            </a:r>
            <a:endParaRPr lang="en-US"/>
          </a:p>
        </p:txBody>
      </p:sp>
      <p:sp>
        <p:nvSpPr>
          <p:cNvPr id="3" name="Content Placeholder 2">
            <a:extLst>
              <a:ext uri="{FF2B5EF4-FFF2-40B4-BE49-F238E27FC236}">
                <a16:creationId xmlns:a16="http://schemas.microsoft.com/office/drawing/2014/main" id="{1E80E037-DA4D-89E0-736C-5A04F2105021}"/>
              </a:ext>
            </a:extLst>
          </p:cNvPr>
          <p:cNvSpPr>
            <a:spLocks noGrp="1"/>
          </p:cNvSpPr>
          <p:nvPr>
            <p:ph idx="1"/>
          </p:nvPr>
        </p:nvSpPr>
        <p:spPr/>
        <p:txBody>
          <a:bodyPr vert="horz" lIns="91440" tIns="45720" rIns="91440" bIns="45720" rtlCol="0" anchor="t">
            <a:noAutofit/>
          </a:bodyPr>
          <a:lstStyle/>
          <a:p>
            <a:r>
              <a:rPr lang="en-US"/>
              <a:t>Provide perspectives from your personal and professional experience.</a:t>
            </a:r>
          </a:p>
          <a:p>
            <a:r>
              <a:rPr lang="en-US"/>
              <a:t>Evaluating the Weiss Center’s tools and products for:</a:t>
            </a:r>
          </a:p>
          <a:p>
            <a:pPr lvl="1"/>
            <a:r>
              <a:rPr lang="en-US"/>
              <a:t>quality, </a:t>
            </a:r>
          </a:p>
          <a:p>
            <a:pPr lvl="1"/>
            <a:r>
              <a:rPr lang="en-US"/>
              <a:t>relevance, </a:t>
            </a:r>
          </a:p>
          <a:p>
            <a:pPr lvl="1"/>
            <a:r>
              <a:rPr lang="en-US"/>
              <a:t>and usefulness.</a:t>
            </a:r>
          </a:p>
          <a:p>
            <a:endParaRPr lang="en-US">
              <a:latin typeface="Public Sans"/>
            </a:endParaRPr>
          </a:p>
        </p:txBody>
      </p:sp>
    </p:spTree>
    <p:extLst>
      <p:ext uri="{BB962C8B-B14F-4D97-AF65-F5344CB8AC3E}">
        <p14:creationId xmlns:p14="http://schemas.microsoft.com/office/powerpoint/2010/main" val="708933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Technology	</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Nichole Bui</a:t>
            </a:r>
          </a:p>
        </p:txBody>
      </p:sp>
    </p:spTree>
    <p:extLst>
      <p:ext uri="{BB962C8B-B14F-4D97-AF65-F5344CB8AC3E}">
        <p14:creationId xmlns:p14="http://schemas.microsoft.com/office/powerpoint/2010/main" val="3932821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Tool Vision: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a:t>Completed Open-Source Solution Stakeholder (OS3) Meetings to gather high-level user needs for the reporting tool.</a:t>
            </a:r>
          </a:p>
          <a:p>
            <a:pPr lvl="1"/>
            <a:r>
              <a:rPr lang="en-US" sz="2000"/>
              <a:t>Virtual,</a:t>
            </a:r>
          </a:p>
          <a:p>
            <a:pPr lvl="1"/>
            <a:r>
              <a:rPr lang="en-US" sz="2000"/>
              <a:t>Washington DC,</a:t>
            </a:r>
          </a:p>
          <a:p>
            <a:pPr lvl="1"/>
            <a:r>
              <a:rPr lang="en-US" sz="2000"/>
              <a:t>Seattle, WA and </a:t>
            </a:r>
          </a:p>
          <a:p>
            <a:pPr lvl="1"/>
            <a:r>
              <a:rPr lang="en-US" sz="2000"/>
              <a:t>Atlanta, GA.</a:t>
            </a:r>
          </a:p>
          <a:p>
            <a:r>
              <a:rPr lang="en-US" sz="2400"/>
              <a:t>Iterated on functional concept based on OS3 feedback.</a:t>
            </a:r>
          </a:p>
          <a:p>
            <a:r>
              <a:rPr lang="en-US" sz="2400"/>
              <a:t>Defined high-level features.</a:t>
            </a:r>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3613408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Accessibility in Design: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fontScale="92500"/>
          </a:bodyPr>
          <a:lstStyle/>
          <a:p>
            <a:r>
              <a:rPr lang="en-US" sz="2400"/>
              <a:t>User flow diagram (Done) – helps identify and prioritize high-level user needs and how they will navigate.</a:t>
            </a:r>
          </a:p>
          <a:p>
            <a:r>
              <a:rPr lang="en-US" sz="2400"/>
              <a:t>Priority guides (In progress) – helps us focus on the message and describe the user flow with words. This is a content-first approach to bring Accessibility early in the design process. </a:t>
            </a:r>
          </a:p>
          <a:p>
            <a:r>
              <a:rPr lang="en-US" sz="2400"/>
              <a:t>User Persona (In progress) – are fictional characters created to represent the different user types for the open-source tool. </a:t>
            </a:r>
          </a:p>
          <a:p>
            <a:r>
              <a:rPr lang="en-US" sz="2400"/>
              <a:t>Intent framing (In progress) – allows us to build a rapid prototyping to test the content and user flow with Accessibility in mind.</a:t>
            </a:r>
          </a:p>
          <a:p>
            <a:r>
              <a:rPr lang="en-US" sz="2400"/>
              <a:t>Usability studies (In progress) – allows us engage with end-users, particularly those with disabilities, to understand their needs, to gather valuable feedback, and to ensure our design direction aligns with their needs.</a:t>
            </a:r>
          </a:p>
          <a:p>
            <a:endParaRPr lang="en-US" sz="2400"/>
          </a:p>
          <a:p>
            <a:endParaRPr lang="en-US" sz="2400"/>
          </a:p>
        </p:txBody>
      </p:sp>
    </p:spTree>
    <p:extLst>
      <p:ext uri="{BB962C8B-B14F-4D97-AF65-F5344CB8AC3E}">
        <p14:creationId xmlns:p14="http://schemas.microsoft.com/office/powerpoint/2010/main" val="305708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Development:</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a:t>Implemented and maintained web presence for Weiss Center.</a:t>
            </a:r>
          </a:p>
          <a:p>
            <a:pPr lvl="1"/>
            <a:r>
              <a:rPr lang="en-US" sz="2000"/>
              <a:t>Events, Resources, Newsletter sign-up and archives.</a:t>
            </a:r>
          </a:p>
          <a:p>
            <a:r>
              <a:rPr lang="en-US" sz="2400"/>
              <a:t>Researched into available open-source tools available.</a:t>
            </a:r>
          </a:p>
          <a:p>
            <a:r>
              <a:rPr lang="en-US" sz="2400"/>
              <a:t>Developed a proof-of-concept (POC) with the U.S. Web Design System (USWDS) with its accessible web components.</a:t>
            </a:r>
          </a:p>
          <a:p>
            <a:r>
              <a:rPr lang="en-US" sz="2400"/>
              <a:t>Experimented with the USWDS Design Tokens to abstract design decisions that pertain to accessible digital accommodations for users with disabilities.</a:t>
            </a:r>
          </a:p>
          <a:p>
            <a:r>
              <a:rPr lang="en-US" sz="2400"/>
              <a:t>Developed a POC using graph engines (Quorum Lang and Visa Charts).</a:t>
            </a:r>
          </a:p>
          <a:p>
            <a:r>
              <a:rPr lang="en-US" sz="2400"/>
              <a:t>Defined the high-level technical architecture.</a:t>
            </a:r>
          </a:p>
          <a:p>
            <a:endParaRPr lang="en-US" sz="2400"/>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1911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NAC Participation (Technology):</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a:xfrm>
            <a:off x="568571" y="1825625"/>
            <a:ext cx="7076413" cy="4351338"/>
          </a:xfrm>
        </p:spPr>
        <p:txBody>
          <a:bodyPr vert="horz" lIns="91440" tIns="45720" rIns="91440" bIns="45720" rtlCol="0" anchor="t">
            <a:normAutofit/>
          </a:bodyPr>
          <a:lstStyle/>
          <a:p>
            <a:pPr>
              <a:lnSpc>
                <a:spcPct val="114000"/>
              </a:lnSpc>
            </a:pPr>
            <a:r>
              <a:rPr lang="en-US" sz="2400">
                <a:hlinkClick r:id="rId2"/>
              </a:rPr>
              <a:t>Sign-up to participate in our User Research</a:t>
            </a:r>
            <a:r>
              <a:rPr lang="en-US" sz="2400"/>
              <a:t> session; using QR code provided in this slide. </a:t>
            </a:r>
          </a:p>
          <a:p>
            <a:pPr>
              <a:lnSpc>
                <a:spcPct val="114000"/>
              </a:lnSpc>
            </a:pPr>
            <a:r>
              <a:rPr lang="en-US" sz="2400">
                <a:latin typeface="Public Sans"/>
              </a:rPr>
              <a:t>Identify colleagues that can participate in usability studies.</a:t>
            </a:r>
          </a:p>
          <a:p>
            <a:pPr>
              <a:lnSpc>
                <a:spcPct val="114000"/>
              </a:lnSpc>
            </a:pPr>
            <a:r>
              <a:rPr lang="en-US" sz="2400">
                <a:latin typeface="Public Sans"/>
              </a:rPr>
              <a:t>Guide development of roadmap for the open-source tool.</a:t>
            </a:r>
          </a:p>
          <a:p>
            <a:pPr>
              <a:lnSpc>
                <a:spcPct val="114000"/>
              </a:lnSpc>
            </a:pPr>
            <a:r>
              <a:rPr lang="en-US" sz="2400">
                <a:latin typeface="Public Sans"/>
              </a:rPr>
              <a:t>Advise of recent advances for consideration.</a:t>
            </a:r>
            <a:endParaRPr lang="en-US" sz="2400"/>
          </a:p>
          <a:p>
            <a:endParaRPr lang="en-US" sz="2400"/>
          </a:p>
          <a:p>
            <a:endParaRPr lang="en-US" sz="2400"/>
          </a:p>
          <a:p>
            <a:endParaRPr lang="en-US" sz="2400"/>
          </a:p>
        </p:txBody>
      </p:sp>
      <p:pic>
        <p:nvPicPr>
          <p:cNvPr id="4" name="QR code" descr="QR code to sign-up and participate in our User Research sessions.">
            <a:extLst>
              <a:ext uri="{FF2B5EF4-FFF2-40B4-BE49-F238E27FC236}">
                <a16:creationId xmlns:a16="http://schemas.microsoft.com/office/drawing/2014/main" id="{910C8F94-E6C0-04D5-9D15-3C1C8641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741" y="2009572"/>
            <a:ext cx="2838855" cy="2838855"/>
          </a:xfrm>
          <a:prstGeom prst="rect">
            <a:avLst/>
          </a:prstGeom>
        </p:spPr>
      </p:pic>
    </p:spTree>
    <p:extLst>
      <p:ext uri="{BB962C8B-B14F-4D97-AF65-F5344CB8AC3E}">
        <p14:creationId xmlns:p14="http://schemas.microsoft.com/office/powerpoint/2010/main" val="264685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Dissemination &amp; Communication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Darren Wright</a:t>
            </a:r>
          </a:p>
        </p:txBody>
      </p:sp>
    </p:spTree>
    <p:extLst>
      <p:ext uri="{BB962C8B-B14F-4D97-AF65-F5344CB8AC3E}">
        <p14:creationId xmlns:p14="http://schemas.microsoft.com/office/powerpoint/2010/main" val="261891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Communication Channels (1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Newsletter: </a:t>
            </a:r>
          </a:p>
          <a:p>
            <a:pPr lvl="1"/>
            <a:r>
              <a:rPr lang="en-US"/>
              <a:t>Quarterly messaging.</a:t>
            </a:r>
          </a:p>
          <a:p>
            <a:pPr lvl="1"/>
            <a:r>
              <a:rPr lang="en-US"/>
              <a:t>Sharing information and updates in the fields of I D E A Part B and Part C data and data accessibility.</a:t>
            </a:r>
          </a:p>
          <a:p>
            <a:pPr lvl="1"/>
            <a:r>
              <a:rPr lang="en-US"/>
              <a:t>Upcoming training and TA opportunities.</a:t>
            </a:r>
          </a:p>
          <a:p>
            <a:pPr lvl="1"/>
            <a:r>
              <a:rPr lang="en-US"/>
              <a:t>New and existing resources promoting and detailing accessibility best practices and standards.</a:t>
            </a:r>
          </a:p>
          <a:p>
            <a:r>
              <a:rPr lang="en-US"/>
              <a:t>Website Content:</a:t>
            </a:r>
          </a:p>
          <a:p>
            <a:pPr lvl="1"/>
            <a:r>
              <a:rPr lang="en-US"/>
              <a:t>Populating and creating content for new pages.</a:t>
            </a:r>
          </a:p>
          <a:p>
            <a:pPr lvl="1"/>
            <a:r>
              <a:rPr lang="en-US"/>
              <a:t>Revising existing pages and web elements.</a:t>
            </a:r>
          </a:p>
        </p:txBody>
      </p:sp>
    </p:spTree>
    <p:extLst>
      <p:ext uri="{BB962C8B-B14F-4D97-AF65-F5344CB8AC3E}">
        <p14:creationId xmlns:p14="http://schemas.microsoft.com/office/powerpoint/2010/main" val="1246039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Communication Channels (2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Social Media (LinkedIn):</a:t>
            </a:r>
          </a:p>
          <a:p>
            <a:pPr lvl="1"/>
            <a:r>
              <a:rPr lang="en-US"/>
              <a:t>Promote relevant Weiss Center developments, including upcoming opportunities, event participation, resources, and service offerings.</a:t>
            </a:r>
          </a:p>
          <a:p>
            <a:pPr lvl="1"/>
            <a:r>
              <a:rPr lang="en-US"/>
              <a:t>Organic, reactive engagement with I D E A data and accessibility partners, as well as the broader community of stakeholders and end users.</a:t>
            </a:r>
          </a:p>
          <a:p>
            <a:r>
              <a:rPr lang="en-US"/>
              <a:t>Universal TA – Webinars:</a:t>
            </a:r>
          </a:p>
          <a:p>
            <a:pPr lvl="1"/>
            <a:r>
              <a:rPr lang="en-US"/>
              <a:t>Coordination, facilitation, and execution of virtual engagements, featuring accessibility and I D E A subject matter experts, focused on content of need as informed states and stakeholders.</a:t>
            </a:r>
          </a:p>
        </p:txBody>
      </p:sp>
    </p:spTree>
    <p:extLst>
      <p:ext uri="{BB962C8B-B14F-4D97-AF65-F5344CB8AC3E}">
        <p14:creationId xmlns:p14="http://schemas.microsoft.com/office/powerpoint/2010/main" val="1508060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a:t>Welcome and Introductions (2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9360655" cy="4601260"/>
          </a:xfrm>
        </p:spPr>
        <p:txBody>
          <a:bodyPr vert="horz" wrap="square" lIns="91440" tIns="45720" rIns="91440" bIns="45720" rtlCol="0" anchor="t">
            <a:spAutoFit/>
          </a:bodyPr>
          <a:lstStyle/>
          <a:p>
            <a:pPr marL="0" indent="0">
              <a:lnSpc>
                <a:spcPct val="100000"/>
              </a:lnSpc>
              <a:spcBef>
                <a:spcPts val="0"/>
              </a:spcBef>
              <a:spcAft>
                <a:spcPts val="600"/>
              </a:spcAft>
              <a:buNone/>
            </a:pPr>
            <a:r>
              <a:rPr lang="en-US" sz="2000"/>
              <a:t>Please introduce yourself: name, organization, role, personal/professional experience with individuals with disabilities.</a:t>
            </a:r>
          </a:p>
          <a:p>
            <a:pPr marL="0" indent="0">
              <a:lnSpc>
                <a:spcPct val="100000"/>
              </a:lnSpc>
              <a:spcBef>
                <a:spcPts val="0"/>
              </a:spcBef>
              <a:spcAft>
                <a:spcPts val="600"/>
              </a:spcAft>
              <a:buNone/>
            </a:pPr>
            <a:endParaRPr lang="en-US" sz="1800">
              <a:highlight>
                <a:srgbClr val="FFFF00"/>
              </a:highlight>
            </a:endParaRPr>
          </a:p>
          <a:p>
            <a:pPr marL="0" indent="0">
              <a:lnSpc>
                <a:spcPct val="100000"/>
              </a:lnSpc>
              <a:spcBef>
                <a:spcPts val="0"/>
              </a:spcBef>
              <a:spcAft>
                <a:spcPts val="600"/>
              </a:spcAft>
              <a:buNone/>
            </a:pPr>
            <a:r>
              <a:rPr lang="en-US" sz="1800" b="1"/>
              <a:t>NAC Members: </a:t>
            </a:r>
          </a:p>
          <a:p>
            <a:pPr>
              <a:lnSpc>
                <a:spcPct val="100000"/>
              </a:lnSpc>
              <a:spcBef>
                <a:spcPts val="0"/>
              </a:spcBef>
              <a:spcAft>
                <a:spcPts val="600"/>
              </a:spcAft>
            </a:pPr>
            <a:r>
              <a:rPr lang="en-US" sz="1800"/>
              <a:t>Charlotte Alverson,</a:t>
            </a:r>
          </a:p>
          <a:p>
            <a:pPr>
              <a:lnSpc>
                <a:spcPct val="100000"/>
              </a:lnSpc>
              <a:spcBef>
                <a:spcPts val="0"/>
              </a:spcBef>
              <a:spcAft>
                <a:spcPts val="600"/>
              </a:spcAft>
            </a:pPr>
            <a:r>
              <a:rPr lang="en-US" sz="1800" err="1"/>
              <a:t>Christofer</a:t>
            </a:r>
            <a:r>
              <a:rPr lang="en-US" sz="1800"/>
              <a:t> Arroyo,</a:t>
            </a:r>
          </a:p>
          <a:p>
            <a:pPr>
              <a:lnSpc>
                <a:spcPct val="100000"/>
              </a:lnSpc>
              <a:spcBef>
                <a:spcPts val="0"/>
              </a:spcBef>
              <a:spcAft>
                <a:spcPts val="600"/>
              </a:spcAft>
            </a:pPr>
            <a:r>
              <a:rPr lang="en-US" sz="1800"/>
              <a:t>Janice Carson,</a:t>
            </a:r>
          </a:p>
          <a:p>
            <a:pPr>
              <a:lnSpc>
                <a:spcPct val="100000"/>
              </a:lnSpc>
              <a:spcBef>
                <a:spcPts val="0"/>
              </a:spcBef>
              <a:spcAft>
                <a:spcPts val="600"/>
              </a:spcAft>
            </a:pPr>
            <a:r>
              <a:rPr lang="en-US" sz="1800"/>
              <a:t>Tori Chance,</a:t>
            </a:r>
          </a:p>
          <a:p>
            <a:pPr>
              <a:lnSpc>
                <a:spcPct val="100000"/>
              </a:lnSpc>
              <a:spcBef>
                <a:spcPts val="0"/>
              </a:spcBef>
              <a:spcAft>
                <a:spcPts val="600"/>
              </a:spcAft>
            </a:pPr>
            <a:r>
              <a:rPr lang="en-US" sz="1800"/>
              <a:t>Cynthia Curry,</a:t>
            </a:r>
          </a:p>
          <a:p>
            <a:pPr>
              <a:lnSpc>
                <a:spcPct val="100000"/>
              </a:lnSpc>
              <a:spcBef>
                <a:spcPts val="0"/>
              </a:spcBef>
              <a:spcAft>
                <a:spcPts val="600"/>
              </a:spcAft>
            </a:pPr>
            <a:r>
              <a:rPr lang="en-US" sz="1800"/>
              <a:t>Everett Deibler,</a:t>
            </a:r>
          </a:p>
          <a:p>
            <a:pPr>
              <a:lnSpc>
                <a:spcPct val="100000"/>
              </a:lnSpc>
              <a:spcBef>
                <a:spcPts val="0"/>
              </a:spcBef>
              <a:spcAft>
                <a:spcPts val="600"/>
              </a:spcAft>
            </a:pPr>
            <a:r>
              <a:rPr lang="en-US" sz="1800"/>
              <a:t>John Eisenburg,</a:t>
            </a:r>
          </a:p>
          <a:p>
            <a:pPr>
              <a:lnSpc>
                <a:spcPct val="100000"/>
              </a:lnSpc>
              <a:spcBef>
                <a:spcPts val="0"/>
              </a:spcBef>
              <a:spcAft>
                <a:spcPts val="600"/>
              </a:spcAft>
            </a:pPr>
            <a:r>
              <a:rPr lang="en-US" sz="1800"/>
              <a:t>Maureen Greer,</a:t>
            </a:r>
          </a:p>
          <a:p>
            <a:pPr>
              <a:lnSpc>
                <a:spcPct val="100000"/>
              </a:lnSpc>
              <a:spcBef>
                <a:spcPts val="0"/>
              </a:spcBef>
              <a:spcAft>
                <a:spcPts val="600"/>
              </a:spcAft>
            </a:pPr>
            <a:endParaRPr lang="en-US" sz="1800"/>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740123" y="3069173"/>
            <a:ext cx="5715000" cy="2492990"/>
          </a:xfrm>
        </p:spPr>
        <p:txBody>
          <a:bodyPr vert="horz" wrap="square" lIns="91440" tIns="45720" rIns="91440" bIns="45720" rtlCol="0" anchor="t">
            <a:spAutoFit/>
          </a:bodyPr>
          <a:lstStyle/>
          <a:p>
            <a:pPr>
              <a:lnSpc>
                <a:spcPct val="100000"/>
              </a:lnSpc>
              <a:spcBef>
                <a:spcPts val="0"/>
              </a:spcBef>
              <a:spcAft>
                <a:spcPts val="600"/>
              </a:spcAft>
            </a:pPr>
            <a:r>
              <a:rPr lang="en-US" sz="1800"/>
              <a:t>Tori Kaufman,</a:t>
            </a:r>
          </a:p>
          <a:p>
            <a:pPr>
              <a:lnSpc>
                <a:spcPct val="100000"/>
              </a:lnSpc>
              <a:spcBef>
                <a:spcPts val="0"/>
              </a:spcBef>
              <a:spcAft>
                <a:spcPts val="600"/>
              </a:spcAft>
            </a:pPr>
            <a:r>
              <a:rPr lang="en-US" sz="1800"/>
              <a:t>Sarah Massengale,</a:t>
            </a:r>
          </a:p>
          <a:p>
            <a:pPr>
              <a:lnSpc>
                <a:spcPct val="100000"/>
              </a:lnSpc>
              <a:spcBef>
                <a:spcPts val="0"/>
              </a:spcBef>
              <a:spcAft>
                <a:spcPts val="600"/>
              </a:spcAft>
            </a:pPr>
            <a:r>
              <a:rPr lang="en-US" sz="1800"/>
              <a:t>Jill </a:t>
            </a:r>
            <a:r>
              <a:rPr lang="en-US" sz="1800" err="1"/>
              <a:t>Hrinda</a:t>
            </a:r>
            <a:r>
              <a:rPr lang="en-US" sz="1800"/>
              <a:t> Patten,</a:t>
            </a:r>
          </a:p>
          <a:p>
            <a:pPr>
              <a:lnSpc>
                <a:spcPct val="100000"/>
              </a:lnSpc>
              <a:spcBef>
                <a:spcPts val="0"/>
              </a:spcBef>
              <a:spcAft>
                <a:spcPts val="600"/>
              </a:spcAft>
            </a:pPr>
            <a:r>
              <a:rPr lang="en-US" sz="1800"/>
              <a:t>Paul Schroeder,</a:t>
            </a:r>
          </a:p>
          <a:p>
            <a:pPr>
              <a:lnSpc>
                <a:spcPct val="100000"/>
              </a:lnSpc>
              <a:spcBef>
                <a:spcPts val="0"/>
              </a:spcBef>
              <a:spcAft>
                <a:spcPts val="600"/>
              </a:spcAft>
            </a:pPr>
            <a:r>
              <a:rPr lang="en-US" sz="1800"/>
              <a:t>Dr. Helene Shapiro,</a:t>
            </a:r>
          </a:p>
          <a:p>
            <a:pPr>
              <a:lnSpc>
                <a:spcPct val="100000"/>
              </a:lnSpc>
              <a:spcBef>
                <a:spcPts val="0"/>
              </a:spcBef>
              <a:spcAft>
                <a:spcPts val="600"/>
              </a:spcAft>
            </a:pPr>
            <a:r>
              <a:rPr lang="en-US" sz="1800"/>
              <a:t>Barbara Simpson,</a:t>
            </a:r>
          </a:p>
          <a:p>
            <a:pPr>
              <a:lnSpc>
                <a:spcPct val="100000"/>
              </a:lnSpc>
              <a:spcBef>
                <a:spcPts val="0"/>
              </a:spcBef>
              <a:spcAft>
                <a:spcPts val="600"/>
              </a:spcAft>
            </a:pPr>
            <a:r>
              <a:rPr lang="en-US" sz="1800"/>
              <a:t>Dr. Andreas Stefik.</a:t>
            </a:r>
          </a:p>
        </p:txBody>
      </p:sp>
    </p:spTree>
    <p:extLst>
      <p:ext uri="{BB962C8B-B14F-4D97-AF65-F5344CB8AC3E}">
        <p14:creationId xmlns:p14="http://schemas.microsoft.com/office/powerpoint/2010/main" val="674737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NAC Participation (Communication):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How can we improve our communications across channels to better capture the perspectives of diverse individuals?</a:t>
            </a:r>
          </a:p>
          <a:p>
            <a:r>
              <a:rPr lang="en-US"/>
              <a:t>What tools, products, and/or resources would be beneficial to end users and states to further promote accessibility?</a:t>
            </a:r>
          </a:p>
          <a:p>
            <a:r>
              <a:rPr lang="en-US"/>
              <a:t>What revisions to existing products are required?</a:t>
            </a:r>
          </a:p>
          <a:p>
            <a:r>
              <a:rPr lang="en-US"/>
              <a:t>Thought partners for potential or proposed products and enhancements to engagement processes. </a:t>
            </a:r>
          </a:p>
        </p:txBody>
      </p:sp>
    </p:spTree>
    <p:extLst>
      <p:ext uri="{BB962C8B-B14F-4D97-AF65-F5344CB8AC3E}">
        <p14:creationId xmlns:p14="http://schemas.microsoft.com/office/powerpoint/2010/main" val="207127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Evaluation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Judy Lee, True North Evaluation</a:t>
            </a:r>
          </a:p>
        </p:txBody>
      </p:sp>
    </p:spTree>
    <p:extLst>
      <p:ext uri="{BB962C8B-B14F-4D97-AF65-F5344CB8AC3E}">
        <p14:creationId xmlns:p14="http://schemas.microsoft.com/office/powerpoint/2010/main" val="674795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Evaluation Overview.</a:t>
            </a:r>
          </a:p>
        </p:txBody>
      </p:sp>
      <p:sp>
        <p:nvSpPr>
          <p:cNvPr id="4" name="Text Placeholder 3">
            <a:extLst>
              <a:ext uri="{FF2B5EF4-FFF2-40B4-BE49-F238E27FC236}">
                <a16:creationId xmlns:a16="http://schemas.microsoft.com/office/drawing/2014/main" id="{051EB386-0BC7-1D24-4654-C1A70BCAB8CB}"/>
              </a:ext>
            </a:extLst>
          </p:cNvPr>
          <p:cNvSpPr>
            <a:spLocks noGrp="1"/>
          </p:cNvSpPr>
          <p:nvPr>
            <p:ph type="body" idx="1"/>
          </p:nvPr>
        </p:nvSpPr>
        <p:spPr/>
        <p:txBody>
          <a:bodyPr/>
          <a:lstStyle/>
          <a:p>
            <a:r>
              <a:rPr lang="en-US"/>
              <a:t>Approach:</a:t>
            </a:r>
          </a:p>
        </p:txBody>
      </p:sp>
      <p:sp>
        <p:nvSpPr>
          <p:cNvPr id="8" name="Content Placeholder 12">
            <a:extLst>
              <a:ext uri="{FF2B5EF4-FFF2-40B4-BE49-F238E27FC236}">
                <a16:creationId xmlns:a16="http://schemas.microsoft.com/office/drawing/2014/main" id="{CE099009-0464-6949-5879-54D354F790FE}"/>
              </a:ext>
            </a:extLst>
          </p:cNvPr>
          <p:cNvSpPr>
            <a:spLocks noGrp="1"/>
          </p:cNvSpPr>
          <p:nvPr>
            <p:ph sz="half" idx="2"/>
          </p:nvPr>
        </p:nvSpPr>
        <p:spPr/>
        <p:txBody>
          <a:bodyPr vert="horz" lIns="91440" tIns="45720" rIns="91440" bIns="45720" rtlCol="0" anchor="t">
            <a:normAutofit fontScale="70000" lnSpcReduction="20000"/>
          </a:bodyPr>
          <a:lstStyle/>
          <a:p>
            <a:r>
              <a:rPr lang="en-US">
                <a:latin typeface="Public Sans"/>
              </a:rPr>
              <a:t>Approach:</a:t>
            </a:r>
            <a:endParaRPr lang="en-US"/>
          </a:p>
          <a:p>
            <a:pPr lvl="1"/>
            <a:r>
              <a:rPr lang="en-US">
                <a:latin typeface="Public Sans"/>
              </a:rPr>
              <a:t>Developmental Evaluation,</a:t>
            </a:r>
            <a:endParaRPr lang="en-US"/>
          </a:p>
          <a:p>
            <a:pPr lvl="1"/>
            <a:r>
              <a:rPr lang="en-US">
                <a:latin typeface="Public Sans"/>
              </a:rPr>
              <a:t>Results Based Accountability.</a:t>
            </a:r>
            <a:endParaRPr lang="en-US"/>
          </a:p>
          <a:p>
            <a:r>
              <a:rPr lang="en-US">
                <a:latin typeface="Public Sans"/>
              </a:rPr>
              <a:t>Methodology:</a:t>
            </a:r>
            <a:endParaRPr lang="en-US"/>
          </a:p>
          <a:p>
            <a:pPr lvl="1"/>
            <a:r>
              <a:rPr lang="en-US">
                <a:latin typeface="Public Sans"/>
              </a:rPr>
              <a:t>Mixed Methods,</a:t>
            </a:r>
            <a:endParaRPr lang="en-US"/>
          </a:p>
          <a:p>
            <a:pPr lvl="1"/>
            <a:r>
              <a:rPr lang="en-US">
                <a:latin typeface="Public Sans"/>
              </a:rPr>
              <a:t>Quantitative and Qualitative,</a:t>
            </a:r>
            <a:endParaRPr lang="en-US"/>
          </a:p>
          <a:p>
            <a:pPr lvl="1"/>
            <a:r>
              <a:rPr lang="en-US">
                <a:latin typeface="Public Sans"/>
              </a:rPr>
              <a:t>Process/Formative,</a:t>
            </a:r>
            <a:endParaRPr lang="en-US"/>
          </a:p>
          <a:p>
            <a:pPr lvl="1"/>
            <a:r>
              <a:rPr lang="en-US">
                <a:latin typeface="Public Sans"/>
              </a:rPr>
              <a:t>Outcome/Summative.</a:t>
            </a:r>
          </a:p>
          <a:p>
            <a:r>
              <a:rPr lang="en-US">
                <a:latin typeface="Public Sans"/>
              </a:rPr>
              <a:t>Tools:</a:t>
            </a:r>
          </a:p>
          <a:p>
            <a:pPr lvl="1"/>
            <a:r>
              <a:rPr lang="en-US">
                <a:latin typeface="Public Sans"/>
              </a:rPr>
              <a:t>Logic model, Evaluation Plan,</a:t>
            </a:r>
          </a:p>
          <a:p>
            <a:pPr lvl="1"/>
            <a:r>
              <a:rPr lang="en-US">
                <a:latin typeface="Public Sans"/>
              </a:rPr>
              <a:t>Annual Data Collection Schedule,</a:t>
            </a:r>
          </a:p>
          <a:p>
            <a:pPr lvl="1"/>
            <a:r>
              <a:rPr lang="en-US">
                <a:latin typeface="Public Sans"/>
              </a:rPr>
              <a:t>Monthly evaluation meetings,</a:t>
            </a:r>
          </a:p>
          <a:p>
            <a:pPr lvl="1"/>
            <a:r>
              <a:rPr lang="en-US">
                <a:latin typeface="Public Sans"/>
              </a:rPr>
              <a:t>Participation in other team meetings.</a:t>
            </a:r>
          </a:p>
          <a:p>
            <a:pPr lvl="1"/>
            <a:endParaRPr lang="en-US">
              <a:latin typeface="Public Sans"/>
            </a:endParaRPr>
          </a:p>
          <a:p>
            <a:pPr lvl="1"/>
            <a:endParaRPr lang="en-US">
              <a:latin typeface="Public Sans"/>
            </a:endParaRPr>
          </a:p>
        </p:txBody>
      </p:sp>
      <p:sp>
        <p:nvSpPr>
          <p:cNvPr id="6" name="Text Placeholder 5">
            <a:extLst>
              <a:ext uri="{FF2B5EF4-FFF2-40B4-BE49-F238E27FC236}">
                <a16:creationId xmlns:a16="http://schemas.microsoft.com/office/drawing/2014/main" id="{2BF128B4-549E-6301-F2C0-F079F9EFCDC5}"/>
              </a:ext>
            </a:extLst>
          </p:cNvPr>
          <p:cNvSpPr>
            <a:spLocks noGrp="1"/>
          </p:cNvSpPr>
          <p:nvPr>
            <p:ph type="body" sz="quarter" idx="3"/>
          </p:nvPr>
        </p:nvSpPr>
        <p:spPr/>
        <p:txBody>
          <a:bodyPr/>
          <a:lstStyle/>
          <a:p>
            <a:r>
              <a:rPr lang="en-US"/>
              <a:t>Goals and Activities:</a:t>
            </a:r>
          </a:p>
        </p:txBody>
      </p:sp>
      <p:pic>
        <p:nvPicPr>
          <p:cNvPr id="9" name="Content Placeholder 8" descr="Repeating cycle of: Learn, Plan, Collect, Reflect and Report">
            <a:extLst>
              <a:ext uri="{FF2B5EF4-FFF2-40B4-BE49-F238E27FC236}">
                <a16:creationId xmlns:a16="http://schemas.microsoft.com/office/drawing/2014/main" id="{03887CAD-C5D7-DA58-6BF4-7CEC91CAC871}"/>
              </a:ext>
            </a:extLst>
          </p:cNvPr>
          <p:cNvPicPr>
            <a:picLocks noGrp="1" noChangeAspect="1"/>
          </p:cNvPicPr>
          <p:nvPr>
            <p:ph sz="quarter" idx="4"/>
          </p:nvPr>
        </p:nvPicPr>
        <p:blipFill>
          <a:blip r:embed="rId2"/>
          <a:stretch>
            <a:fillRect/>
          </a:stretch>
        </p:blipFill>
        <p:spPr>
          <a:xfrm>
            <a:off x="6552525" y="2505075"/>
            <a:ext cx="4422538" cy="3684588"/>
          </a:xfrm>
          <a:prstGeom prst="rect">
            <a:avLst/>
          </a:prstGeom>
        </p:spPr>
      </p:pic>
      <p:pic>
        <p:nvPicPr>
          <p:cNvPr id="10" name="Picture 5">
            <a:extLst>
              <a:ext uri="{FF2B5EF4-FFF2-40B4-BE49-F238E27FC236}">
                <a16:creationId xmlns:a16="http://schemas.microsoft.com/office/drawing/2014/main" id="{6EAB4ED5-2862-EA14-A22A-4636BB4EA36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97506" y="365125"/>
            <a:ext cx="2209237" cy="597477"/>
          </a:xfrm>
          <a:prstGeom prst="rect">
            <a:avLst/>
          </a:prstGeom>
        </p:spPr>
      </p:pic>
    </p:spTree>
    <p:extLst>
      <p:ext uri="{BB962C8B-B14F-4D97-AF65-F5344CB8AC3E}">
        <p14:creationId xmlns:p14="http://schemas.microsoft.com/office/powerpoint/2010/main" val="4110549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085A-4E07-853A-EA0A-F06D57437F90}"/>
              </a:ext>
            </a:extLst>
          </p:cNvPr>
          <p:cNvSpPr>
            <a:spLocks noGrp="1"/>
          </p:cNvSpPr>
          <p:nvPr>
            <p:ph type="title"/>
          </p:nvPr>
        </p:nvSpPr>
        <p:spPr/>
        <p:txBody>
          <a:bodyPr/>
          <a:lstStyle/>
          <a:p>
            <a:r>
              <a:rPr lang="en-US"/>
              <a:t>Evaluation Plan:</a:t>
            </a:r>
          </a:p>
        </p:txBody>
      </p:sp>
      <p:pic>
        <p:nvPicPr>
          <p:cNvPr id="6" name="Content Placeholder 12" descr="Logic Model from the OSEP proposal which follows the following flow: Inputs, Strategies, Activities, Outputs, Outcomes. Inputs are the feedback from various stakeholders including those with lived experiences with a disability. Strategies include the design of a software solution, a system of TA, a build a body of knowledge, and establishment of an Advisory Council. Activities include community outreach, training modules/curriculum/TA products, collaboration with other centers/efforts, etc. Outputs include an open license, accessible software program developed, maintaining the software program over time, tools and products creation, training curriculum developed and developing a knowledge base in the field of data product accessibility and dynamic tools. Outcomes include short term, intermediate and long term categories.">
            <a:extLst>
              <a:ext uri="{FF2B5EF4-FFF2-40B4-BE49-F238E27FC236}">
                <a16:creationId xmlns:a16="http://schemas.microsoft.com/office/drawing/2014/main" id="{46FD9CA5-0B84-4A6B-9915-8FF8FDF94A93}"/>
              </a:ext>
            </a:extLst>
          </p:cNvPr>
          <p:cNvPicPr>
            <a:picLocks noGrp="1" noChangeAspect="1"/>
          </p:cNvPicPr>
          <p:nvPr>
            <p:ph idx="1"/>
          </p:nvPr>
        </p:nvPicPr>
        <p:blipFill>
          <a:blip r:embed="rId2"/>
          <a:stretch>
            <a:fillRect/>
          </a:stretch>
        </p:blipFill>
        <p:spPr>
          <a:xfrm>
            <a:off x="1610647" y="1408587"/>
            <a:ext cx="8970706" cy="4859816"/>
          </a:xfrm>
        </p:spPr>
      </p:pic>
    </p:spTree>
    <p:extLst>
      <p:ext uri="{BB962C8B-B14F-4D97-AF65-F5344CB8AC3E}">
        <p14:creationId xmlns:p14="http://schemas.microsoft.com/office/powerpoint/2010/main" val="3557308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0B7F-BEE9-4A2E-DB30-FF07E4B2C5B3}"/>
              </a:ext>
            </a:extLst>
          </p:cNvPr>
          <p:cNvSpPr>
            <a:spLocks noGrp="1"/>
          </p:cNvSpPr>
          <p:nvPr>
            <p:ph type="title"/>
          </p:nvPr>
        </p:nvSpPr>
        <p:spPr/>
        <p:txBody>
          <a:bodyPr/>
          <a:lstStyle/>
          <a:p>
            <a:r>
              <a:rPr lang="en-US"/>
              <a:t>Data for Project Performance Measures.</a:t>
            </a:r>
          </a:p>
        </p:txBody>
      </p:sp>
      <p:sp>
        <p:nvSpPr>
          <p:cNvPr id="3" name="Text Placeholder 2">
            <a:extLst>
              <a:ext uri="{FF2B5EF4-FFF2-40B4-BE49-F238E27FC236}">
                <a16:creationId xmlns:a16="http://schemas.microsoft.com/office/drawing/2014/main" id="{5801309D-A11A-D6D7-06CB-F3D00F62CD34}"/>
              </a:ext>
            </a:extLst>
          </p:cNvPr>
          <p:cNvSpPr>
            <a:spLocks noGrp="1"/>
          </p:cNvSpPr>
          <p:nvPr>
            <p:ph type="body" idx="1"/>
          </p:nvPr>
        </p:nvSpPr>
        <p:spPr/>
        <p:txBody>
          <a:bodyPr/>
          <a:lstStyle/>
          <a:p>
            <a:r>
              <a:rPr lang="en-US"/>
              <a:t>Methods:</a:t>
            </a:r>
          </a:p>
        </p:txBody>
      </p:sp>
      <p:sp>
        <p:nvSpPr>
          <p:cNvPr id="4" name="Content Placeholder 3">
            <a:extLst>
              <a:ext uri="{FF2B5EF4-FFF2-40B4-BE49-F238E27FC236}">
                <a16:creationId xmlns:a16="http://schemas.microsoft.com/office/drawing/2014/main" id="{1949674E-C2D2-9FB1-CBCA-2C2D4AD82FF5}"/>
              </a:ext>
            </a:extLst>
          </p:cNvPr>
          <p:cNvSpPr>
            <a:spLocks noGrp="1"/>
          </p:cNvSpPr>
          <p:nvPr>
            <p:ph sz="half" idx="2"/>
          </p:nvPr>
        </p:nvSpPr>
        <p:spPr/>
        <p:txBody>
          <a:bodyPr/>
          <a:lstStyle/>
          <a:p>
            <a:r>
              <a:rPr lang="en-US">
                <a:latin typeface="Public Sans"/>
              </a:rPr>
              <a:t>Quality Assurance Review*,</a:t>
            </a:r>
            <a:endParaRPr lang="en-US"/>
          </a:p>
          <a:p>
            <a:r>
              <a:rPr lang="en-US">
                <a:latin typeface="Public Sans"/>
              </a:rPr>
              <a:t>Database Tracking,</a:t>
            </a:r>
            <a:endParaRPr lang="en-US"/>
          </a:p>
          <a:p>
            <a:r>
              <a:rPr lang="en-US">
                <a:latin typeface="Public Sans"/>
              </a:rPr>
              <a:t>Surveys,</a:t>
            </a:r>
            <a:endParaRPr lang="en-US"/>
          </a:p>
          <a:p>
            <a:r>
              <a:rPr lang="en-US">
                <a:latin typeface="Public Sans"/>
              </a:rPr>
              <a:t>Interviews (1:1, focus group),</a:t>
            </a:r>
            <a:endParaRPr lang="en-US"/>
          </a:p>
          <a:p>
            <a:r>
              <a:rPr lang="en-US">
                <a:latin typeface="Public Sans"/>
              </a:rPr>
              <a:t>Repeated self-assessments,</a:t>
            </a:r>
            <a:endParaRPr lang="en-US"/>
          </a:p>
          <a:p>
            <a:r>
              <a:rPr lang="en-US">
                <a:latin typeface="Public Sans"/>
              </a:rPr>
              <a:t>ITA Quality Rating Rubric,</a:t>
            </a:r>
            <a:endParaRPr lang="en-US"/>
          </a:p>
          <a:p>
            <a:r>
              <a:rPr lang="en-US">
                <a:latin typeface="Public Sans"/>
              </a:rPr>
              <a:t>Observation of TA.</a:t>
            </a:r>
            <a:endParaRPr lang="en-US"/>
          </a:p>
          <a:p>
            <a:endParaRPr lang="en-US"/>
          </a:p>
        </p:txBody>
      </p:sp>
      <p:sp>
        <p:nvSpPr>
          <p:cNvPr id="5" name="Text Placeholder 4">
            <a:extLst>
              <a:ext uri="{FF2B5EF4-FFF2-40B4-BE49-F238E27FC236}">
                <a16:creationId xmlns:a16="http://schemas.microsoft.com/office/drawing/2014/main" id="{C9FF9639-7ACB-4E8E-BF9F-23C6AFC53E73}"/>
              </a:ext>
            </a:extLst>
          </p:cNvPr>
          <p:cNvSpPr>
            <a:spLocks noGrp="1"/>
          </p:cNvSpPr>
          <p:nvPr>
            <p:ph type="body" sz="quarter" idx="3"/>
          </p:nvPr>
        </p:nvSpPr>
        <p:spPr/>
        <p:txBody>
          <a:bodyPr/>
          <a:lstStyle/>
          <a:p>
            <a:r>
              <a:rPr lang="en-US">
                <a:latin typeface="Public Sans"/>
              </a:rPr>
              <a:t>Sources:</a:t>
            </a:r>
            <a:endParaRPr lang="en-US"/>
          </a:p>
        </p:txBody>
      </p:sp>
      <p:sp>
        <p:nvSpPr>
          <p:cNvPr id="6" name="Content Placeholder 5">
            <a:extLst>
              <a:ext uri="{FF2B5EF4-FFF2-40B4-BE49-F238E27FC236}">
                <a16:creationId xmlns:a16="http://schemas.microsoft.com/office/drawing/2014/main" id="{EE5E8AFB-540A-85A7-823E-61E4487321C1}"/>
              </a:ext>
            </a:extLst>
          </p:cNvPr>
          <p:cNvSpPr>
            <a:spLocks noGrp="1"/>
          </p:cNvSpPr>
          <p:nvPr>
            <p:ph sz="quarter" idx="4"/>
          </p:nvPr>
        </p:nvSpPr>
        <p:spPr/>
        <p:txBody>
          <a:bodyPr/>
          <a:lstStyle/>
          <a:p>
            <a:r>
              <a:rPr lang="en-US">
                <a:latin typeface="Public Sans"/>
              </a:rPr>
              <a:t>UTA recipients,</a:t>
            </a:r>
            <a:endParaRPr lang="en-US"/>
          </a:p>
          <a:p>
            <a:r>
              <a:rPr lang="en-US">
                <a:latin typeface="Public Sans"/>
              </a:rPr>
              <a:t>TTA recipients,</a:t>
            </a:r>
            <a:endParaRPr lang="en-US"/>
          </a:p>
          <a:p>
            <a:r>
              <a:rPr lang="en-US">
                <a:latin typeface="Public Sans"/>
              </a:rPr>
              <a:t>ITA recipients,</a:t>
            </a:r>
            <a:endParaRPr lang="en-US"/>
          </a:p>
          <a:p>
            <a:r>
              <a:rPr lang="en-US">
                <a:latin typeface="Public Sans"/>
              </a:rPr>
              <a:t>TA providers and coaches,</a:t>
            </a:r>
            <a:endParaRPr lang="en-US"/>
          </a:p>
          <a:p>
            <a:r>
              <a:rPr lang="en-US">
                <a:latin typeface="Public Sans"/>
              </a:rPr>
              <a:t>Experts (e.g., NAC),</a:t>
            </a:r>
            <a:endParaRPr lang="en-US"/>
          </a:p>
          <a:p>
            <a:r>
              <a:rPr lang="en-US">
                <a:latin typeface="Public Sans"/>
              </a:rPr>
              <a:t>End users,</a:t>
            </a:r>
            <a:endParaRPr lang="en-US"/>
          </a:p>
          <a:p>
            <a:r>
              <a:rPr lang="en-US">
                <a:latin typeface="Public Sans"/>
              </a:rPr>
              <a:t>Partners.</a:t>
            </a:r>
            <a:endParaRPr lang="en-US"/>
          </a:p>
          <a:p>
            <a:endParaRPr lang="en-US"/>
          </a:p>
        </p:txBody>
      </p:sp>
    </p:spTree>
    <p:extLst>
      <p:ext uri="{BB962C8B-B14F-4D97-AF65-F5344CB8AC3E}">
        <p14:creationId xmlns:p14="http://schemas.microsoft.com/office/powerpoint/2010/main" val="4215741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551B-8276-FB19-2D7A-5801A4B4B474}"/>
              </a:ext>
            </a:extLst>
          </p:cNvPr>
          <p:cNvSpPr>
            <a:spLocks noGrp="1"/>
          </p:cNvSpPr>
          <p:nvPr>
            <p:ph type="title"/>
          </p:nvPr>
        </p:nvSpPr>
        <p:spPr/>
        <p:txBody>
          <a:bodyPr/>
          <a:lstStyle/>
          <a:p>
            <a:r>
              <a:rPr lang="en-US">
                <a:latin typeface="Public Sans SemiBold"/>
              </a:rPr>
              <a:t>Year 1 Evaluation Activities.</a:t>
            </a:r>
            <a:endParaRPr lang="en-US"/>
          </a:p>
        </p:txBody>
      </p:sp>
      <p:sp>
        <p:nvSpPr>
          <p:cNvPr id="3" name="Text Placeholder 2">
            <a:extLst>
              <a:ext uri="{FF2B5EF4-FFF2-40B4-BE49-F238E27FC236}">
                <a16:creationId xmlns:a16="http://schemas.microsoft.com/office/drawing/2014/main" id="{A41CDE41-1E6E-5854-3ADD-A511A13C5E6E}"/>
              </a:ext>
            </a:extLst>
          </p:cNvPr>
          <p:cNvSpPr>
            <a:spLocks noGrp="1"/>
          </p:cNvSpPr>
          <p:nvPr>
            <p:ph type="body" idx="1"/>
          </p:nvPr>
        </p:nvSpPr>
        <p:spPr/>
        <p:txBody>
          <a:bodyPr/>
          <a:lstStyle/>
          <a:p>
            <a:r>
              <a:rPr lang="en-US">
                <a:latin typeface="Public Sans"/>
              </a:rPr>
              <a:t>Processes:</a:t>
            </a:r>
            <a:endParaRPr lang="en-US"/>
          </a:p>
        </p:txBody>
      </p:sp>
      <p:sp>
        <p:nvSpPr>
          <p:cNvPr id="4" name="Content Placeholder 3">
            <a:extLst>
              <a:ext uri="{FF2B5EF4-FFF2-40B4-BE49-F238E27FC236}">
                <a16:creationId xmlns:a16="http://schemas.microsoft.com/office/drawing/2014/main" id="{04A9B703-AF15-F704-CC27-01B17116B37F}"/>
              </a:ext>
            </a:extLst>
          </p:cNvPr>
          <p:cNvSpPr>
            <a:spLocks noGrp="1"/>
          </p:cNvSpPr>
          <p:nvPr>
            <p:ph sz="half" idx="2"/>
          </p:nvPr>
        </p:nvSpPr>
        <p:spPr/>
        <p:txBody>
          <a:bodyPr/>
          <a:lstStyle/>
          <a:p>
            <a:r>
              <a:rPr lang="en-US">
                <a:latin typeface="Public Sans"/>
              </a:rPr>
              <a:t>Evaluation meetings,</a:t>
            </a:r>
          </a:p>
          <a:p>
            <a:r>
              <a:rPr lang="en-US">
                <a:latin typeface="Public Sans"/>
              </a:rPr>
              <a:t>Participation in Leadership, TA, Staff, &amp; other meetings,</a:t>
            </a:r>
          </a:p>
          <a:p>
            <a:r>
              <a:rPr lang="en-US">
                <a:latin typeface="Public Sans"/>
              </a:rPr>
              <a:t>Accessible data collection methods,</a:t>
            </a:r>
          </a:p>
          <a:p>
            <a:r>
              <a:rPr lang="en-US">
                <a:latin typeface="Public Sans"/>
              </a:rPr>
              <a:t>Annual Performance Report (APR),</a:t>
            </a:r>
          </a:p>
          <a:p>
            <a:r>
              <a:rPr lang="en-US">
                <a:latin typeface="Public Sans"/>
              </a:rPr>
              <a:t>Observation.</a:t>
            </a:r>
            <a:endParaRPr lang="en-US"/>
          </a:p>
        </p:txBody>
      </p:sp>
      <p:sp>
        <p:nvSpPr>
          <p:cNvPr id="5" name="Text Placeholder 4">
            <a:extLst>
              <a:ext uri="{FF2B5EF4-FFF2-40B4-BE49-F238E27FC236}">
                <a16:creationId xmlns:a16="http://schemas.microsoft.com/office/drawing/2014/main" id="{91C68D97-F119-33B0-DED3-D0FEF54D5BA8}"/>
              </a:ext>
            </a:extLst>
          </p:cNvPr>
          <p:cNvSpPr>
            <a:spLocks noGrp="1"/>
          </p:cNvSpPr>
          <p:nvPr>
            <p:ph type="body" sz="quarter" idx="3"/>
          </p:nvPr>
        </p:nvSpPr>
        <p:spPr/>
        <p:txBody>
          <a:bodyPr/>
          <a:lstStyle/>
          <a:p>
            <a:r>
              <a:rPr lang="en-US">
                <a:latin typeface="Public Sans"/>
              </a:rPr>
              <a:t>Collaborate on Tool Development:</a:t>
            </a:r>
            <a:endParaRPr lang="en-US"/>
          </a:p>
        </p:txBody>
      </p:sp>
      <p:sp>
        <p:nvSpPr>
          <p:cNvPr id="6" name="Content Placeholder 5">
            <a:extLst>
              <a:ext uri="{FF2B5EF4-FFF2-40B4-BE49-F238E27FC236}">
                <a16:creationId xmlns:a16="http://schemas.microsoft.com/office/drawing/2014/main" id="{0B1DC019-2E68-A0E7-E097-71C9082789F4}"/>
              </a:ext>
            </a:extLst>
          </p:cNvPr>
          <p:cNvSpPr>
            <a:spLocks noGrp="1"/>
          </p:cNvSpPr>
          <p:nvPr>
            <p:ph sz="quarter" idx="4"/>
          </p:nvPr>
        </p:nvSpPr>
        <p:spPr/>
        <p:txBody>
          <a:bodyPr/>
          <a:lstStyle/>
          <a:p>
            <a:r>
              <a:rPr lang="en-US">
                <a:latin typeface="Public Sans"/>
              </a:rPr>
              <a:t>Data Collection Schedule,</a:t>
            </a:r>
          </a:p>
          <a:p>
            <a:r>
              <a:rPr lang="en-US">
                <a:latin typeface="Public Sans"/>
              </a:rPr>
              <a:t>Readiness Matrix,</a:t>
            </a:r>
            <a:endParaRPr lang="en-US"/>
          </a:p>
          <a:p>
            <a:r>
              <a:rPr lang="en-US">
                <a:latin typeface="Public Sans"/>
              </a:rPr>
              <a:t>Needs Assessment Survey,</a:t>
            </a:r>
          </a:p>
          <a:p>
            <a:r>
              <a:rPr lang="en-US">
                <a:latin typeface="Public Sans"/>
              </a:rPr>
              <a:t>Self-Assessment for ITA.</a:t>
            </a:r>
            <a:endParaRPr lang="en-US"/>
          </a:p>
          <a:p>
            <a:endParaRPr lang="en-US"/>
          </a:p>
        </p:txBody>
      </p:sp>
    </p:spTree>
    <p:extLst>
      <p:ext uri="{BB962C8B-B14F-4D97-AF65-F5344CB8AC3E}">
        <p14:creationId xmlns:p14="http://schemas.microsoft.com/office/powerpoint/2010/main" val="8208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268F-FE0F-7F4A-29DE-BEC506AA9A75}"/>
              </a:ext>
            </a:extLst>
          </p:cNvPr>
          <p:cNvSpPr>
            <a:spLocks noGrp="1"/>
          </p:cNvSpPr>
          <p:nvPr>
            <p:ph type="title"/>
          </p:nvPr>
        </p:nvSpPr>
        <p:spPr/>
        <p:txBody>
          <a:bodyPr/>
          <a:lstStyle/>
          <a:p>
            <a:r>
              <a:rPr lang="en-US">
                <a:latin typeface="Public Sans SemiBold"/>
              </a:rPr>
              <a:t>Year 1 Data Collections.</a:t>
            </a:r>
            <a:endParaRPr lang="en-US"/>
          </a:p>
        </p:txBody>
      </p:sp>
      <p:sp>
        <p:nvSpPr>
          <p:cNvPr id="3" name="Text Placeholder 2">
            <a:extLst>
              <a:ext uri="{FF2B5EF4-FFF2-40B4-BE49-F238E27FC236}">
                <a16:creationId xmlns:a16="http://schemas.microsoft.com/office/drawing/2014/main" id="{4E42AB47-7311-F15C-00B1-E9F41D434C42}"/>
              </a:ext>
            </a:extLst>
          </p:cNvPr>
          <p:cNvSpPr>
            <a:spLocks noGrp="1"/>
          </p:cNvSpPr>
          <p:nvPr>
            <p:ph type="body" idx="1"/>
          </p:nvPr>
        </p:nvSpPr>
        <p:spPr/>
        <p:txBody>
          <a:bodyPr/>
          <a:lstStyle/>
          <a:p>
            <a:r>
              <a:rPr lang="en-US">
                <a:latin typeface="Public Sans"/>
              </a:rPr>
              <a:t>Webinars (Kickoff 4/20/23, Introduction to Disability 7/27/23):</a:t>
            </a:r>
            <a:endParaRPr lang="en-US"/>
          </a:p>
        </p:txBody>
      </p:sp>
      <p:sp>
        <p:nvSpPr>
          <p:cNvPr id="4" name="Content Placeholder 3">
            <a:extLst>
              <a:ext uri="{FF2B5EF4-FFF2-40B4-BE49-F238E27FC236}">
                <a16:creationId xmlns:a16="http://schemas.microsoft.com/office/drawing/2014/main" id="{FE0BA65A-B84E-B922-C8A3-A90BE4C25A4B}"/>
              </a:ext>
            </a:extLst>
          </p:cNvPr>
          <p:cNvSpPr>
            <a:spLocks noGrp="1"/>
          </p:cNvSpPr>
          <p:nvPr>
            <p:ph sz="half" idx="2"/>
          </p:nvPr>
        </p:nvSpPr>
        <p:spPr/>
        <p:txBody>
          <a:bodyPr>
            <a:normAutofit fontScale="85000" lnSpcReduction="10000"/>
          </a:bodyPr>
          <a:lstStyle/>
          <a:p>
            <a:r>
              <a:rPr lang="en-US">
                <a:latin typeface="Public Sans"/>
              </a:rPr>
              <a:t>Post-webinar evaluation survey,</a:t>
            </a:r>
          </a:p>
          <a:p>
            <a:r>
              <a:rPr lang="en-US">
                <a:latin typeface="Public Sans"/>
              </a:rPr>
              <a:t>38%-47% response rates,</a:t>
            </a:r>
          </a:p>
          <a:p>
            <a:r>
              <a:rPr lang="en-US">
                <a:latin typeface="Public Sans"/>
              </a:rPr>
              <a:t>Quality of webinar ratings 3.5-3.9 (4-pt scale),</a:t>
            </a:r>
          </a:p>
          <a:p>
            <a:r>
              <a:rPr lang="en-US">
                <a:latin typeface="Public Sans"/>
              </a:rPr>
              <a:t>83%-100% reported knowledge gains on multiple dimensions,</a:t>
            </a:r>
          </a:p>
          <a:p>
            <a:r>
              <a:rPr lang="en-US">
                <a:latin typeface="Public Sans"/>
              </a:rPr>
              <a:t>Formative feedback, audience roles, challenges with accessible data, levels of disability awareness, topics of interest.</a:t>
            </a:r>
          </a:p>
          <a:p>
            <a:endParaRPr lang="en-US"/>
          </a:p>
        </p:txBody>
      </p:sp>
      <p:sp>
        <p:nvSpPr>
          <p:cNvPr id="5" name="Text Placeholder 4">
            <a:extLst>
              <a:ext uri="{FF2B5EF4-FFF2-40B4-BE49-F238E27FC236}">
                <a16:creationId xmlns:a16="http://schemas.microsoft.com/office/drawing/2014/main" id="{0CAEC7FF-97C2-3E4A-6B08-543606EE7B21}"/>
              </a:ext>
            </a:extLst>
          </p:cNvPr>
          <p:cNvSpPr>
            <a:spLocks noGrp="1"/>
          </p:cNvSpPr>
          <p:nvPr>
            <p:ph type="body" sz="quarter" idx="3"/>
          </p:nvPr>
        </p:nvSpPr>
        <p:spPr/>
        <p:txBody>
          <a:bodyPr/>
          <a:lstStyle/>
          <a:p>
            <a:r>
              <a:rPr lang="en-US">
                <a:latin typeface="Public Sans"/>
              </a:rPr>
              <a:t>OS3 Meetings in DC (May), Seattle (June), Atlanta (July):</a:t>
            </a:r>
            <a:endParaRPr lang="en-US"/>
          </a:p>
        </p:txBody>
      </p:sp>
      <p:sp>
        <p:nvSpPr>
          <p:cNvPr id="6" name="Content Placeholder 5">
            <a:extLst>
              <a:ext uri="{FF2B5EF4-FFF2-40B4-BE49-F238E27FC236}">
                <a16:creationId xmlns:a16="http://schemas.microsoft.com/office/drawing/2014/main" id="{55A1C83B-6F87-5AC7-3E2E-71C5B2C578E5}"/>
              </a:ext>
            </a:extLst>
          </p:cNvPr>
          <p:cNvSpPr>
            <a:spLocks noGrp="1"/>
          </p:cNvSpPr>
          <p:nvPr>
            <p:ph sz="quarter" idx="4"/>
          </p:nvPr>
        </p:nvSpPr>
        <p:spPr/>
        <p:txBody>
          <a:bodyPr>
            <a:normAutofit fontScale="85000" lnSpcReduction="10000"/>
          </a:bodyPr>
          <a:lstStyle/>
          <a:p>
            <a:r>
              <a:rPr lang="en-US">
                <a:latin typeface="Public Sans"/>
              </a:rPr>
              <a:t>Observation.</a:t>
            </a:r>
          </a:p>
          <a:p>
            <a:r>
              <a:rPr lang="en-US">
                <a:latin typeface="Public Sans"/>
              </a:rPr>
              <a:t>Post-meeting evaluation surveys:</a:t>
            </a:r>
          </a:p>
          <a:p>
            <a:pPr lvl="1"/>
            <a:r>
              <a:rPr lang="en-US">
                <a:latin typeface="Public Sans"/>
              </a:rPr>
              <a:t>88%-95% response rates,</a:t>
            </a:r>
          </a:p>
          <a:p>
            <a:pPr lvl="1"/>
            <a:r>
              <a:rPr lang="en-US">
                <a:latin typeface="Public Sans"/>
              </a:rPr>
              <a:t>Quality of meeting ratings 3.3-3.9 (4-pt scale),</a:t>
            </a:r>
          </a:p>
          <a:p>
            <a:pPr lvl="1"/>
            <a:r>
              <a:rPr lang="en-US">
                <a:latin typeface="Public Sans"/>
              </a:rPr>
              <a:t>Formative feedback, challenges with accessible data, levels of disability awareness, technology use.</a:t>
            </a:r>
          </a:p>
          <a:p>
            <a:r>
              <a:rPr lang="en-US">
                <a:latin typeface="Public Sans"/>
              </a:rPr>
              <a:t>Focus groups (2/meeting):</a:t>
            </a:r>
          </a:p>
          <a:p>
            <a:pPr lvl="1"/>
            <a:r>
              <a:rPr lang="en-US">
                <a:latin typeface="Public Sans"/>
              </a:rPr>
              <a:t>Feedback on meeting processes, activities, clarity of content.</a:t>
            </a:r>
          </a:p>
          <a:p>
            <a:endParaRPr lang="en-US"/>
          </a:p>
        </p:txBody>
      </p:sp>
    </p:spTree>
    <p:extLst>
      <p:ext uri="{BB962C8B-B14F-4D97-AF65-F5344CB8AC3E}">
        <p14:creationId xmlns:p14="http://schemas.microsoft.com/office/powerpoint/2010/main" val="4166816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B8B8-5893-E135-1CB1-AF99CA9B388D}"/>
              </a:ext>
            </a:extLst>
          </p:cNvPr>
          <p:cNvSpPr>
            <a:spLocks noGrp="1"/>
          </p:cNvSpPr>
          <p:nvPr>
            <p:ph type="title"/>
          </p:nvPr>
        </p:nvSpPr>
        <p:spPr/>
        <p:txBody>
          <a:bodyPr/>
          <a:lstStyle/>
          <a:p>
            <a:r>
              <a:rPr lang="en-US"/>
              <a:t>Your Feedback</a:t>
            </a:r>
          </a:p>
        </p:txBody>
      </p:sp>
    </p:spTree>
    <p:extLst>
      <p:ext uri="{BB962C8B-B14F-4D97-AF65-F5344CB8AC3E}">
        <p14:creationId xmlns:p14="http://schemas.microsoft.com/office/powerpoint/2010/main" val="3440185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Wrap-Up and Next Steps</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and Johan Rempel</a:t>
            </a:r>
          </a:p>
        </p:txBody>
      </p:sp>
    </p:spTree>
    <p:extLst>
      <p:ext uri="{BB962C8B-B14F-4D97-AF65-F5344CB8AC3E}">
        <p14:creationId xmlns:p14="http://schemas.microsoft.com/office/powerpoint/2010/main" val="57392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What are the Next Steps?</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lstStyle/>
          <a:p>
            <a:r>
              <a:rPr lang="en-US"/>
              <a:t>Sign up for the quarterly newsletter,</a:t>
            </a:r>
          </a:p>
          <a:p>
            <a:r>
              <a:rPr lang="en-US"/>
              <a:t>Follow the Weiss Center on LinkedIn,</a:t>
            </a:r>
          </a:p>
          <a:p>
            <a:r>
              <a:rPr lang="en-US"/>
              <a:t>Bookmark the Weiss Center website (</a:t>
            </a:r>
            <a:r>
              <a:rPr lang="en-US">
                <a:hlinkClick r:id="rId2"/>
              </a:rPr>
              <a:t>weissta.org</a:t>
            </a:r>
            <a:r>
              <a:rPr lang="en-US"/>
              <a:t>),</a:t>
            </a:r>
          </a:p>
          <a:p>
            <a:r>
              <a:rPr lang="en-US"/>
              <a:t>The next bi-annual meeting of this council will be in Spring 2024; please watch your email to schedule that meeting,</a:t>
            </a:r>
          </a:p>
          <a:p>
            <a:r>
              <a:rPr lang="en-US"/>
              <a:t>Please contact us with any questions:  </a:t>
            </a:r>
            <a:r>
              <a:rPr lang="en-US">
                <a:hlinkClick r:id="rId3"/>
              </a:rPr>
              <a:t>contact@weissta.org</a:t>
            </a:r>
            <a:r>
              <a:rPr lang="en-US"/>
              <a:t> or </a:t>
            </a:r>
            <a:r>
              <a:rPr lang="en-US">
                <a:hlinkClick r:id="rId4"/>
              </a:rPr>
              <a:t>fred.edora@aemcorp.com</a:t>
            </a:r>
            <a:r>
              <a:rPr lang="en-US"/>
              <a:t>.</a:t>
            </a:r>
          </a:p>
          <a:p>
            <a:endParaRPr lang="en-US"/>
          </a:p>
        </p:txBody>
      </p:sp>
    </p:spTree>
    <p:extLst>
      <p:ext uri="{BB962C8B-B14F-4D97-AF65-F5344CB8AC3E}">
        <p14:creationId xmlns:p14="http://schemas.microsoft.com/office/powerpoint/2010/main" val="227689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Weiss Center Overview</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Johan Rempel, and Charlie Silva</a:t>
            </a:r>
          </a:p>
        </p:txBody>
      </p:sp>
    </p:spTree>
    <p:extLst>
      <p:ext uri="{BB962C8B-B14F-4D97-AF65-F5344CB8AC3E}">
        <p14:creationId xmlns:p14="http://schemas.microsoft.com/office/powerpoint/2010/main" val="9264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D84A-64C5-E284-13D2-ECC3F9581701}"/>
              </a:ext>
            </a:extLst>
          </p:cNvPr>
          <p:cNvSpPr>
            <a:spLocks noGrp="1"/>
          </p:cNvSpPr>
          <p:nvPr>
            <p:ph type="title"/>
          </p:nvPr>
        </p:nvSpPr>
        <p:spPr/>
        <p:txBody>
          <a:bodyPr/>
          <a:lstStyle/>
          <a:p>
            <a:r>
              <a:rPr lang="en-US"/>
              <a:t>Contact Information</a:t>
            </a:r>
          </a:p>
        </p:txBody>
      </p:sp>
      <p:sp>
        <p:nvSpPr>
          <p:cNvPr id="3" name="Content Placeholder 2">
            <a:extLst>
              <a:ext uri="{FF2B5EF4-FFF2-40B4-BE49-F238E27FC236}">
                <a16:creationId xmlns:a16="http://schemas.microsoft.com/office/drawing/2014/main" id="{7A842D3E-0AF6-8B1E-1054-D271ADE0DE7B}"/>
              </a:ext>
            </a:extLst>
          </p:cNvPr>
          <p:cNvSpPr>
            <a:spLocks noGrp="1"/>
          </p:cNvSpPr>
          <p:nvPr>
            <p:ph idx="1"/>
          </p:nvPr>
        </p:nvSpPr>
        <p:spPr/>
        <p:txBody>
          <a:bodyPr/>
          <a:lstStyle/>
          <a:p>
            <a:r>
              <a:rPr lang="en-US"/>
              <a:t>Fred Edora – </a:t>
            </a:r>
            <a:r>
              <a:rPr lang="en-US">
                <a:hlinkClick r:id="rId2"/>
              </a:rPr>
              <a:t>fred.edora@aemcorp.com</a:t>
            </a:r>
            <a:endParaRPr lang="en-US"/>
          </a:p>
          <a:p>
            <a:r>
              <a:rPr lang="en-US"/>
              <a:t>Johan Rempel – </a:t>
            </a:r>
            <a:r>
              <a:rPr lang="en-US">
                <a:hlinkClick r:id="rId3"/>
              </a:rPr>
              <a:t>jrempel3@gatech.edu</a:t>
            </a:r>
            <a:endParaRPr lang="en-US"/>
          </a:p>
          <a:p>
            <a:r>
              <a:rPr lang="en-US">
                <a:hlinkClick r:id="rId4"/>
              </a:rPr>
              <a:t>contact@weissta.org</a:t>
            </a:r>
            <a:endParaRPr lang="en-US"/>
          </a:p>
          <a:p>
            <a:endParaRPr lang="en-US"/>
          </a:p>
          <a:p>
            <a:endParaRPr lang="en-US"/>
          </a:p>
        </p:txBody>
      </p:sp>
    </p:spTree>
    <p:extLst>
      <p:ext uri="{BB962C8B-B14F-4D97-AF65-F5344CB8AC3E}">
        <p14:creationId xmlns:p14="http://schemas.microsoft.com/office/powerpoint/2010/main" val="2743626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a:xfrm>
            <a:off x="1365766" y="2559688"/>
            <a:ext cx="7445829" cy="1600438"/>
          </a:xfrm>
        </p:spPr>
        <p:txBody>
          <a:bodyPr>
            <a:normAutofit/>
          </a:bodyPr>
          <a:lstStyle/>
          <a:p>
            <a:r>
              <a:rPr lang="en-US"/>
              <a:t>Thank you!</a:t>
            </a:r>
          </a:p>
        </p:txBody>
      </p:sp>
      <p:sp>
        <p:nvSpPr>
          <p:cNvPr id="20" name="Text Placeholder 19">
            <a:extLst>
              <a:ext uri="{FF2B5EF4-FFF2-40B4-BE49-F238E27FC236}">
                <a16:creationId xmlns:a16="http://schemas.microsoft.com/office/drawing/2014/main" id="{BA72E8BF-E46C-7249-67DB-4908C5713E6A}"/>
              </a:ext>
            </a:extLst>
          </p:cNvPr>
          <p:cNvSpPr>
            <a:spLocks noGrp="1"/>
          </p:cNvSpPr>
          <p:nvPr>
            <p:ph type="body" sz="quarter" idx="10"/>
          </p:nvPr>
        </p:nvSpPr>
        <p:spPr/>
        <p:txBody>
          <a:bodyPr>
            <a:normAutofit fontScale="62500" lnSpcReduction="20000"/>
          </a:bodyPr>
          <a:lstStyle/>
          <a:p>
            <a:pPr>
              <a:lnSpc>
                <a:spcPct val="120000"/>
              </a:lnSpc>
            </a:pPr>
            <a:r>
              <a:rPr lang="en-US"/>
              <a:t>The contents of this presentation were developed under a grant from the US Department of Education, H373Q220002. However, those contents do not necessarily represent the policy of the US Department of Education, and you should not assume endorsement by the Federal Government. Project Officer: Eric Caruso.</a:t>
            </a:r>
          </a:p>
        </p:txBody>
      </p:sp>
    </p:spTree>
    <p:extLst>
      <p:ext uri="{BB962C8B-B14F-4D97-AF65-F5344CB8AC3E}">
        <p14:creationId xmlns:p14="http://schemas.microsoft.com/office/powerpoint/2010/main" val="336561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EFF05-CDFF-86D4-0A4F-8ACC4AFDD443}"/>
              </a:ext>
            </a:extLst>
          </p:cNvPr>
          <p:cNvSpPr>
            <a:spLocks noGrp="1"/>
          </p:cNvSpPr>
          <p:nvPr>
            <p:ph type="title"/>
          </p:nvPr>
        </p:nvSpPr>
        <p:spPr/>
        <p:txBody>
          <a:bodyPr/>
          <a:lstStyle/>
          <a:p>
            <a:r>
              <a:rPr lang="en-US"/>
              <a:t>Rhonda Weiss’ Legacy:</a:t>
            </a:r>
          </a:p>
        </p:txBody>
      </p:sp>
      <p:sp>
        <p:nvSpPr>
          <p:cNvPr id="5" name="Content Placeholder 4">
            <a:extLst>
              <a:ext uri="{FF2B5EF4-FFF2-40B4-BE49-F238E27FC236}">
                <a16:creationId xmlns:a16="http://schemas.microsoft.com/office/drawing/2014/main" id="{CB280FF0-5AD8-18F6-54FA-5753CF277898}"/>
              </a:ext>
            </a:extLst>
          </p:cNvPr>
          <p:cNvSpPr>
            <a:spLocks noGrp="1"/>
          </p:cNvSpPr>
          <p:nvPr>
            <p:ph idx="1"/>
          </p:nvPr>
        </p:nvSpPr>
        <p:spPr>
          <a:xfrm>
            <a:off x="838200" y="1825625"/>
            <a:ext cx="5572648" cy="4351338"/>
          </a:xfrm>
        </p:spPr>
        <p:txBody>
          <a:bodyPr/>
          <a:lstStyle/>
          <a:p>
            <a:pPr marL="0" indent="0">
              <a:buNone/>
            </a:pPr>
            <a:r>
              <a:rPr lang="en-US"/>
              <a:t>It was only after Rhonda Weiss’ passing that her husband Hirsh discovered more about just how extraordinary she was.</a:t>
            </a:r>
          </a:p>
          <a:p>
            <a:pPr marL="0" indent="0">
              <a:buNone/>
            </a:pPr>
            <a:r>
              <a:rPr lang="en-US"/>
              <a:t>According to Hirsh, Rhonda Weiss “kept much of her 41 years as an attorney at the U.S. Department of Education and swashbuckling disability rights advocate to herself.” </a:t>
            </a:r>
          </a:p>
          <a:p>
            <a:endParaRPr lang="en-US"/>
          </a:p>
        </p:txBody>
      </p:sp>
      <p:pic>
        <p:nvPicPr>
          <p:cNvPr id="8" name="Content Placeholder 5" descr="Rhonda Weiss and her daughter llana.">
            <a:extLst>
              <a:ext uri="{FF2B5EF4-FFF2-40B4-BE49-F238E27FC236}">
                <a16:creationId xmlns:a16="http://schemas.microsoft.com/office/drawing/2014/main" id="{BC58384A-5823-6CD5-25F1-07DBDA86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089" y="1690688"/>
            <a:ext cx="2305696" cy="4364038"/>
          </a:xfrm>
          <a:prstGeom prst="roundRect">
            <a:avLst/>
          </a:prstGeom>
        </p:spPr>
      </p:pic>
    </p:spTree>
    <p:extLst>
      <p:ext uri="{BB962C8B-B14F-4D97-AF65-F5344CB8AC3E}">
        <p14:creationId xmlns:p14="http://schemas.microsoft.com/office/powerpoint/2010/main" val="16857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a:t>Weiss Center Mission: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normAutofit/>
          </a:bodyPr>
          <a:lstStyle/>
          <a:p>
            <a:r>
              <a:rPr lang="en-US"/>
              <a:t>Content Accessibility is the highest priority in everything we do.</a:t>
            </a:r>
          </a:p>
          <a:p>
            <a:r>
              <a:rPr lang="en-US"/>
              <a:t>Activities conducted at this center are in remembrance and in honor of Rhonda Weiss.</a:t>
            </a:r>
          </a:p>
          <a:p>
            <a:r>
              <a:rPr lang="en-US"/>
              <a:t>Broad activities:</a:t>
            </a:r>
          </a:p>
          <a:p>
            <a:pPr lvl="1"/>
            <a:r>
              <a:rPr lang="en-US"/>
              <a:t>Development of a FREE data visualization reporting tool that allows States to publish I D E A Data products that are accessible, usable, and manipulatable by persons with disabilities.</a:t>
            </a:r>
          </a:p>
          <a:p>
            <a:pPr lvl="1"/>
            <a:r>
              <a:rPr lang="en-US"/>
              <a:t>Providing Technical Assistance on making data reporting and publications accessible to persons with disabilities.</a:t>
            </a:r>
          </a:p>
          <a:p>
            <a:endParaRPr lang="en-US"/>
          </a:p>
        </p:txBody>
      </p:sp>
    </p:spTree>
    <p:extLst>
      <p:ext uri="{BB962C8B-B14F-4D97-AF65-F5344CB8AC3E}">
        <p14:creationId xmlns:p14="http://schemas.microsoft.com/office/powerpoint/2010/main" val="403914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E76-CCB2-B9B7-A8BB-328E685A411B}"/>
              </a:ext>
            </a:extLst>
          </p:cNvPr>
          <p:cNvSpPr>
            <a:spLocks noGrp="1"/>
          </p:cNvSpPr>
          <p:nvPr>
            <p:ph type="title"/>
          </p:nvPr>
        </p:nvSpPr>
        <p:spPr/>
        <p:txBody>
          <a:bodyPr/>
          <a:lstStyle/>
          <a:p>
            <a:r>
              <a:rPr lang="en-US"/>
              <a:t>The Primary Objectives of the NAC</a:t>
            </a:r>
          </a:p>
        </p:txBody>
      </p:sp>
      <p:sp>
        <p:nvSpPr>
          <p:cNvPr id="3" name="Content Placeholder 2">
            <a:extLst>
              <a:ext uri="{FF2B5EF4-FFF2-40B4-BE49-F238E27FC236}">
                <a16:creationId xmlns:a16="http://schemas.microsoft.com/office/drawing/2014/main" id="{2B6E3E02-8A6C-C792-735F-306B334C6F16}"/>
              </a:ext>
            </a:extLst>
          </p:cNvPr>
          <p:cNvSpPr>
            <a:spLocks noGrp="1"/>
          </p:cNvSpPr>
          <p:nvPr>
            <p:ph idx="1"/>
          </p:nvPr>
        </p:nvSpPr>
        <p:spPr/>
        <p:txBody>
          <a:bodyPr>
            <a:normAutofit fontScale="85000" lnSpcReduction="20000"/>
          </a:bodyPr>
          <a:lstStyle/>
          <a:p>
            <a:r>
              <a:rPr lang="en-US"/>
              <a:t>Advise on I D E A Part B and Part C data collection, reporting, and quality improvement strategies to enhance accessibility</a:t>
            </a:r>
          </a:p>
          <a:p>
            <a:r>
              <a:rPr lang="en-US"/>
              <a:t>Review and provide feedback on the Center’s projects initiatives, and technical assistance activities</a:t>
            </a:r>
          </a:p>
          <a:p>
            <a:r>
              <a:rPr lang="en-US"/>
              <a:t>Collaborate with the Center to enhance I D E A data accessibility and dynamic visualizations</a:t>
            </a:r>
          </a:p>
          <a:p>
            <a:r>
              <a:rPr lang="en-US"/>
              <a:t>Support the dissemination of the Center’s findings, best practices, and recommendations</a:t>
            </a:r>
          </a:p>
          <a:p>
            <a:r>
              <a:rPr lang="en-US"/>
              <a:t>Foster partnerships and collaborations between the Center and other organizations working in the field of special education and/or accessibility</a:t>
            </a:r>
          </a:p>
        </p:txBody>
      </p:sp>
    </p:spTree>
    <p:extLst>
      <p:ext uri="{BB962C8B-B14F-4D97-AF65-F5344CB8AC3E}">
        <p14:creationId xmlns:p14="http://schemas.microsoft.com/office/powerpoint/2010/main" val="306279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81B6-1887-D431-EB85-BCEF26208877}"/>
              </a:ext>
            </a:extLst>
          </p:cNvPr>
          <p:cNvSpPr>
            <a:spLocks noGrp="1"/>
          </p:cNvSpPr>
          <p:nvPr>
            <p:ph type="title"/>
          </p:nvPr>
        </p:nvSpPr>
        <p:spPr/>
        <p:txBody>
          <a:bodyPr/>
          <a:lstStyle/>
          <a:p>
            <a:r>
              <a:rPr lang="en-US"/>
              <a:t>Logistics of the NAC</a:t>
            </a:r>
          </a:p>
        </p:txBody>
      </p:sp>
      <p:sp>
        <p:nvSpPr>
          <p:cNvPr id="3" name="Content Placeholder 2">
            <a:extLst>
              <a:ext uri="{FF2B5EF4-FFF2-40B4-BE49-F238E27FC236}">
                <a16:creationId xmlns:a16="http://schemas.microsoft.com/office/drawing/2014/main" id="{4FCF33A3-1504-2BB5-31EB-90546A138318}"/>
              </a:ext>
            </a:extLst>
          </p:cNvPr>
          <p:cNvSpPr>
            <a:spLocks noGrp="1"/>
          </p:cNvSpPr>
          <p:nvPr>
            <p:ph idx="1"/>
          </p:nvPr>
        </p:nvSpPr>
        <p:spPr/>
        <p:txBody>
          <a:bodyPr/>
          <a:lstStyle/>
          <a:p>
            <a:r>
              <a:rPr lang="en-US" dirty="0">
                <a:latin typeface="Public Sans"/>
              </a:rPr>
              <a:t>Members serve through September 2027.</a:t>
            </a:r>
          </a:p>
          <a:p>
            <a:r>
              <a:rPr lang="en-US" dirty="0">
                <a:latin typeface="Public Sans"/>
              </a:rPr>
              <a:t>Meetings will be bi-annually (at minimum) and virtual.</a:t>
            </a:r>
          </a:p>
          <a:p>
            <a:r>
              <a:rPr lang="en-US" dirty="0">
                <a:latin typeface="Public Sans"/>
              </a:rPr>
              <a:t>NAC members will be contacted at various times as needed</a:t>
            </a:r>
          </a:p>
          <a:p>
            <a:r>
              <a:rPr lang="en-US" dirty="0">
                <a:latin typeface="Public Sans"/>
              </a:rPr>
              <a:t>Contact Fred Edora (</a:t>
            </a:r>
            <a:r>
              <a:rPr lang="en-US" dirty="0">
                <a:latin typeface="Public Sans"/>
                <a:hlinkClick r:id="rId2"/>
              </a:rPr>
              <a:t>fred.edora@aemcorp.com</a:t>
            </a:r>
            <a:r>
              <a:rPr lang="en-US" dirty="0">
                <a:latin typeface="Public Sans"/>
              </a:rPr>
              <a:t>) or Johan Rempel (</a:t>
            </a:r>
            <a:r>
              <a:rPr lang="en-US" dirty="0">
                <a:latin typeface="Public Sans"/>
                <a:hlinkClick r:id="rId3"/>
              </a:rPr>
              <a:t>jrempel3@gatech.edu</a:t>
            </a:r>
            <a:r>
              <a:rPr lang="en-US" dirty="0">
                <a:latin typeface="Public Sans"/>
              </a:rPr>
              <a:t>) with any questions regarding the NAC or of any changes</a:t>
            </a:r>
          </a:p>
          <a:p>
            <a:endParaRPr lang="en-US" dirty="0"/>
          </a:p>
        </p:txBody>
      </p:sp>
    </p:spTree>
    <p:extLst>
      <p:ext uri="{BB962C8B-B14F-4D97-AF65-F5344CB8AC3E}">
        <p14:creationId xmlns:p14="http://schemas.microsoft.com/office/powerpoint/2010/main" val="1882967780"/>
      </p:ext>
    </p:extLst>
  </p:cSld>
  <p:clrMapOvr>
    <a:masterClrMapping/>
  </p:clrMapOvr>
</p:sld>
</file>

<file path=ppt/theme/theme1.xml><?xml version="1.0" encoding="utf-8"?>
<a:theme xmlns:a="http://schemas.openxmlformats.org/drawingml/2006/main" name="Title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ciat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nd Closing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1C65681093294F902D22131CC433C6" ma:contentTypeVersion="15" ma:contentTypeDescription="Create a new document." ma:contentTypeScope="" ma:versionID="d9ca609c601f5f09931af30bda1398e6">
  <xsd:schema xmlns:xsd="http://www.w3.org/2001/XMLSchema" xmlns:xs="http://www.w3.org/2001/XMLSchema" xmlns:p="http://schemas.microsoft.com/office/2006/metadata/properties" xmlns:ns2="eb633c89-33f2-4e68-8229-0a37e8e89fe5" xmlns:ns3="6911cd51-bcda-4cfd-8f70-9b31e699f2e2" targetNamespace="http://schemas.microsoft.com/office/2006/metadata/properties" ma:root="true" ma:fieldsID="3625c07ced66e819b291439f3612a80a" ns2:_="" ns3:_="">
    <xsd:import namespace="eb633c89-33f2-4e68-8229-0a37e8e89fe5"/>
    <xsd:import namespace="6911cd51-bcda-4cfd-8f70-9b31e699f2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633c89-33f2-4e68-8229-0a37e8e89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Comments" ma:index="22" nillable="true" ma:displayName="Comments" ma:format="Dropdown"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11cd51-bcda-4cfd-8f70-9b31e699f2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cd90cd8-3cff-4ed5-9a00-fdaf7ebdb173}" ma:internalName="TaxCatchAll" ma:showField="CatchAllData" ma:web="6911cd51-bcda-4cfd-8f70-9b31e699f2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911cd51-bcda-4cfd-8f70-9b31e699f2e2" xsi:nil="true"/>
    <lcf76f155ced4ddcb4097134ff3c332f xmlns="eb633c89-33f2-4e68-8229-0a37e8e89fe5">
      <Terms xmlns="http://schemas.microsoft.com/office/infopath/2007/PartnerControls"/>
    </lcf76f155ced4ddcb4097134ff3c332f>
    <Comments xmlns="eb633c89-33f2-4e68-8229-0a37e8e89fe5" xsi:nil="true"/>
  </documentManagement>
</p:properties>
</file>

<file path=customXml/itemProps1.xml><?xml version="1.0" encoding="utf-8"?>
<ds:datastoreItem xmlns:ds="http://schemas.openxmlformats.org/officeDocument/2006/customXml" ds:itemID="{1E1FD06D-E205-4581-A61A-CD9EEA3BCD14}">
  <ds:schemaRefs>
    <ds:schemaRef ds:uri="http://schemas.microsoft.com/sharepoint/v3/contenttype/forms"/>
  </ds:schemaRefs>
</ds:datastoreItem>
</file>

<file path=customXml/itemProps2.xml><?xml version="1.0" encoding="utf-8"?>
<ds:datastoreItem xmlns:ds="http://schemas.openxmlformats.org/officeDocument/2006/customXml" ds:itemID="{40F6ACC7-0977-4500-9146-11255A1F4437}">
  <ds:schemaRefs>
    <ds:schemaRef ds:uri="6911cd51-bcda-4cfd-8f70-9b31e699f2e2"/>
    <ds:schemaRef ds:uri="eb633c89-33f2-4e68-8229-0a37e8e89f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86A5E0-278F-4CC3-860E-B4AB62C603B1}">
  <ds:schemaRefs>
    <ds:schemaRef ds:uri="6911cd51-bcda-4cfd-8f70-9b31e699f2e2"/>
    <ds:schemaRef ds:uri="eb633c89-33f2-4e68-8229-0a37e8e89f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4ad35bab-6e18-4b1b-82b4-d81f4f36a97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1</TotalTime>
  <Words>2446</Words>
  <Application>Microsoft Office PowerPoint</Application>
  <PresentationFormat>Widescreen</PresentationFormat>
  <Paragraphs>320</Paragraphs>
  <Slides>51</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51</vt:i4>
      </vt:variant>
    </vt:vector>
  </HeadingPairs>
  <TitlesOfParts>
    <vt:vector size="60" baseType="lpstr">
      <vt:lpstr>Public Sans</vt:lpstr>
      <vt:lpstr>Calibri</vt:lpstr>
      <vt:lpstr>Public Sans Medium</vt:lpstr>
      <vt:lpstr>Public Sans SemiBold</vt:lpstr>
      <vt:lpstr>Arial</vt:lpstr>
      <vt:lpstr>Title Slides - Main</vt:lpstr>
      <vt:lpstr>Body Slides - Main</vt:lpstr>
      <vt:lpstr>Speciaty Slides - Main</vt:lpstr>
      <vt:lpstr>Divider and Closing Slides - Main</vt:lpstr>
      <vt:lpstr>Weiss Center National Advisory Council</vt:lpstr>
      <vt:lpstr>Agenda:</vt:lpstr>
      <vt:lpstr>Welcome and Introductions (1 of 2).</vt:lpstr>
      <vt:lpstr>Welcome and Introductions (2 of 2).</vt:lpstr>
      <vt:lpstr>Weiss Center Overview</vt:lpstr>
      <vt:lpstr>Rhonda Weiss’ Legacy:</vt:lpstr>
      <vt:lpstr>Weiss Center Mission:</vt:lpstr>
      <vt:lpstr>The Primary Objectives of the NAC</vt:lpstr>
      <vt:lpstr>Logistics of the NAC</vt:lpstr>
      <vt:lpstr>Y1 Leadership Successes:</vt:lpstr>
      <vt:lpstr>Coordination and Collaboration.</vt:lpstr>
      <vt:lpstr>Our Partners:</vt:lpstr>
      <vt:lpstr>Some of Our New Collaborators:</vt:lpstr>
      <vt:lpstr>Lived Experience.</vt:lpstr>
      <vt:lpstr>Nothing About Us Without Us.</vt:lpstr>
      <vt:lpstr>Accessibility</vt:lpstr>
      <vt:lpstr>Achieving Better Accessibility for All.</vt:lpstr>
      <vt:lpstr>Accessibility First.</vt:lpstr>
      <vt:lpstr>Accessibility Needs.</vt:lpstr>
      <vt:lpstr>Accessibility Quotes:</vt:lpstr>
      <vt:lpstr>Data Accessibility Quotes:</vt:lpstr>
      <vt:lpstr>Accessibility Document Quotes:</vt:lpstr>
      <vt:lpstr>Accessibility System Quotes:</vt:lpstr>
      <vt:lpstr>Accessibility Data Use Quotes:</vt:lpstr>
      <vt:lpstr>Data Accessibility at the Weiss Center.</vt:lpstr>
      <vt:lpstr>NAC Participation.</vt:lpstr>
      <vt:lpstr>Break for 15 minutes.</vt:lpstr>
      <vt:lpstr>Technical Assistance</vt:lpstr>
      <vt:lpstr>Technical Assistance (TA): Levels.</vt:lpstr>
      <vt:lpstr>Technical Assistance: Year 1.</vt:lpstr>
      <vt:lpstr>NAC Participation (TA):</vt:lpstr>
      <vt:lpstr>Technology </vt:lpstr>
      <vt:lpstr>Tool Vision:</vt:lpstr>
      <vt:lpstr>Accessibility in Design:</vt:lpstr>
      <vt:lpstr>Development:</vt:lpstr>
      <vt:lpstr>NAC Participation (Technology):</vt:lpstr>
      <vt:lpstr>Dissemination &amp; Communication</vt:lpstr>
      <vt:lpstr>Communication Channels (1 of 2).</vt:lpstr>
      <vt:lpstr>Communication Channels (2 of 2).</vt:lpstr>
      <vt:lpstr>NAC Participation (Communication):</vt:lpstr>
      <vt:lpstr>Evaluation</vt:lpstr>
      <vt:lpstr>Evaluation Overview.</vt:lpstr>
      <vt:lpstr>Evaluation Plan:</vt:lpstr>
      <vt:lpstr>Data for Project Performance Measures.</vt:lpstr>
      <vt:lpstr>Year 1 Evaluation Activities.</vt:lpstr>
      <vt:lpstr>Year 1 Data Collections.</vt:lpstr>
      <vt:lpstr>Your Feedback</vt:lpstr>
      <vt:lpstr>Wrap-Up and Next Steps</vt:lpstr>
      <vt:lpstr>What are the Next Steps?</vt:lpstr>
      <vt:lpstr>Contact Information</vt:lpstr>
      <vt:lpstr>Thank you!</vt:lpstr>
    </vt:vector>
  </TitlesOfParts>
  <Manager/>
  <Company>Rhonda Weiss Center for Accessible I D E A 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Open-source Solution Stakeholder Meeting ­‑ Location: Seattle, WA - Date: June 13-14, 2023</dc:title>
  <dc:subject>Location: Seattle, WA.</dc:subject>
  <dc:creator>Marcelo Paiva</dc:creator>
  <cp:keywords/>
  <dc:description/>
  <cp:lastModifiedBy>Emily Deaver (She/Her)</cp:lastModifiedBy>
  <cp:revision>2</cp:revision>
  <cp:lastPrinted>2023-05-03T15:36:20Z</cp:lastPrinted>
  <dcterms:created xsi:type="dcterms:W3CDTF">2022-10-20T16:57:21Z</dcterms:created>
  <dcterms:modified xsi:type="dcterms:W3CDTF">2023-08-24T16:42:43Z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0x010100BA1C65681093294F902D22131CC433C6</vt:lpwstr>
  </property>
  <property fmtid="{D5CDD505-2E9C-101B-9397-08002B2CF9AE}" pid="3" name="MediaServiceImageTags">
    <vt:lpwstr/>
  </property>
  <property fmtid="{D5CDD505-2E9C-101B-9397-08002B2CF9AE}" pid="4" name="MSIP_Label_4ad35bab-6e18-4b1b-82b4-d81f4f36a979_Enabled">
    <vt:lpwstr>true</vt:lpwstr>
  </property>
  <property fmtid="{D5CDD505-2E9C-101B-9397-08002B2CF9AE}" pid="5" name="MSIP_Label_4ad35bab-6e18-4b1b-82b4-d81f4f36a979_SetDate">
    <vt:lpwstr>2023-03-14T14:42:37Z</vt:lpwstr>
  </property>
  <property fmtid="{D5CDD505-2E9C-101B-9397-08002B2CF9AE}" pid="6" name="MSIP_Label_4ad35bab-6e18-4b1b-82b4-d81f4f36a979_Method">
    <vt:lpwstr>Standard</vt:lpwstr>
  </property>
  <property fmtid="{D5CDD505-2E9C-101B-9397-08002B2CF9AE}" pid="7" name="MSIP_Label_4ad35bab-6e18-4b1b-82b4-d81f4f36a979_Name">
    <vt:lpwstr>Public</vt:lpwstr>
  </property>
  <property fmtid="{D5CDD505-2E9C-101B-9397-08002B2CF9AE}" pid="8" name="MSIP_Label_4ad35bab-6e18-4b1b-82b4-d81f4f36a979_SiteId">
    <vt:lpwstr>7a41925e-f697-4f7c-bec3-0470887ac752</vt:lpwstr>
  </property>
  <property fmtid="{D5CDD505-2E9C-101B-9397-08002B2CF9AE}" pid="9" name="MSIP_Label_4ad35bab-6e18-4b1b-82b4-d81f4f36a979_ActionId">
    <vt:lpwstr>4e1414fd-6890-4c57-834e-10947e3dcb4f</vt:lpwstr>
  </property>
  <property fmtid="{D5CDD505-2E9C-101B-9397-08002B2CF9AE}" pid="10" name="MSIP_Label_4ad35bab-6e18-4b1b-82b4-d81f4f36a979_ContentBits">
    <vt:lpwstr>0</vt:lpwstr>
  </property>
</Properties>
</file>